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86" r:id="rId4"/>
    <p:sldId id="266" r:id="rId5"/>
    <p:sldId id="274" r:id="rId6"/>
    <p:sldId id="275" r:id="rId7"/>
    <p:sldId id="278" r:id="rId8"/>
    <p:sldId id="273" r:id="rId9"/>
    <p:sldId id="279" r:id="rId10"/>
    <p:sldId id="284" r:id="rId11"/>
    <p:sldId id="280" r:id="rId12"/>
    <p:sldId id="285" r:id="rId13"/>
    <p:sldId id="283" r:id="rId14"/>
    <p:sldId id="277"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5A6"/>
    <a:srgbClr val="3ECE8E"/>
    <a:srgbClr val="81DFB4"/>
    <a:srgbClr val="0070C0"/>
    <a:srgbClr val="007BDA"/>
    <a:srgbClr val="8BC3E9"/>
    <a:srgbClr val="2070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6370" autoAdjust="0"/>
  </p:normalViewPr>
  <p:slideViewPr>
    <p:cSldViewPr snapToGrid="0">
      <p:cViewPr varScale="1">
        <p:scale>
          <a:sx n="110" d="100"/>
          <a:sy n="110" d="100"/>
        </p:scale>
        <p:origin x="468"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58F77-D490-44B7-B3B4-F6A999EAFBB6}" type="datetimeFigureOut">
              <a:rPr lang="en-GB" smtClean="0"/>
              <a:t>14/06/2018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C8DFC-E9FF-44C3-A3AC-E73E61174EB7}" type="slidenum">
              <a:rPr lang="en-GB" smtClean="0"/>
              <a:t>‹#›</a:t>
            </a:fld>
            <a:endParaRPr lang="en-GB"/>
          </a:p>
        </p:txBody>
      </p:sp>
    </p:spTree>
    <p:extLst>
      <p:ext uri="{BB962C8B-B14F-4D97-AF65-F5344CB8AC3E}">
        <p14:creationId xmlns:p14="http://schemas.microsoft.com/office/powerpoint/2010/main" val="4227576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buNone/>
            </a:pPr>
            <a:r>
              <a:rPr lang="en-US" sz="800" b="0" kern="1200" dirty="0">
                <a:solidFill>
                  <a:schemeClr val="tx1"/>
                </a:solidFill>
                <a:latin typeface="+mn-lt"/>
                <a:ea typeface="+mn-ea"/>
                <a:cs typeface="+mn-cs"/>
              </a:rPr>
              <a:t>With that let us look at key features of AtomicScope</a:t>
            </a:r>
          </a:p>
          <a:p>
            <a:pPr marL="0" indent="0" algn="l" defTabSz="914400" rtl="0" eaLnBrk="1" latinLnBrk="0" hangingPunct="1">
              <a:buNone/>
            </a:pPr>
            <a:endParaRPr lang="en-US" sz="800" b="0" kern="1200" dirty="0">
              <a:solidFill>
                <a:schemeClr val="tx1"/>
              </a:solidFill>
              <a:latin typeface="+mn-lt"/>
              <a:ea typeface="+mn-ea"/>
              <a:cs typeface="+mn-cs"/>
            </a:endParaRPr>
          </a:p>
          <a:p>
            <a:pPr marL="228600" indent="-228600" algn="l" defTabSz="914400" rtl="0" eaLnBrk="1" latinLnBrk="0" hangingPunct="1">
              <a:buAutoNum type="arabicPeriod"/>
            </a:pPr>
            <a:r>
              <a:rPr lang="en-US" sz="800" b="0" kern="1200" dirty="0">
                <a:solidFill>
                  <a:schemeClr val="tx1"/>
                </a:solidFill>
                <a:latin typeface="+mn-lt"/>
                <a:ea typeface="+mn-ea"/>
                <a:cs typeface="+mn-cs"/>
              </a:rPr>
              <a:t>Monitor hybrid integrations solutions or monitor them individually. Whether your system is on-premise only, cloud or both. We support all types.</a:t>
            </a:r>
          </a:p>
          <a:p>
            <a:pPr marL="228600" indent="-228600" algn="l" defTabSz="914400" rtl="0" eaLnBrk="1" latinLnBrk="0" hangingPunct="1">
              <a:buAutoNum type="arabicPeriod"/>
            </a:pPr>
            <a:r>
              <a:rPr lang="en-US" sz="800" b="0" kern="1200" dirty="0">
                <a:solidFill>
                  <a:schemeClr val="tx1"/>
                </a:solidFill>
                <a:latin typeface="+mn-lt"/>
                <a:ea typeface="+mn-ea"/>
                <a:cs typeface="+mn-cs"/>
              </a:rPr>
              <a:t>All the tracing happens through port names, artifact names, orchestrations, etc. In our portal you will be able to map these artifacts to stages, which are part of your transactions within business process. You will configure those in the portal by providing names that can be easily understood by your functional team and then enter those names inside the instrumentation that we provide for BizTalk and </a:t>
            </a:r>
            <a:r>
              <a:rPr lang="en-US" sz="800" b="0" kern="1200" dirty="0" err="1">
                <a:solidFill>
                  <a:schemeClr val="tx1"/>
                </a:solidFill>
                <a:latin typeface="+mn-lt"/>
                <a:ea typeface="+mn-ea"/>
                <a:cs typeface="+mn-cs"/>
              </a:rPr>
              <a:t>LogicApps</a:t>
            </a:r>
            <a:r>
              <a:rPr lang="en-US" sz="800" b="0" kern="1200" dirty="0">
                <a:solidFill>
                  <a:schemeClr val="tx1"/>
                </a:solidFill>
                <a:latin typeface="+mn-lt"/>
                <a:ea typeface="+mn-ea"/>
                <a:cs typeface="+mn-cs"/>
              </a:rPr>
              <a:t>, then the data starts being collected. </a:t>
            </a:r>
          </a:p>
          <a:p>
            <a:pPr marL="228600" indent="-228600" algn="l" defTabSz="914400" rtl="0" eaLnBrk="1" latinLnBrk="0" hangingPunct="1">
              <a:buAutoNum type="arabicPeriod"/>
            </a:pPr>
            <a:r>
              <a:rPr lang="en-US" sz="800" b="0" kern="1200" dirty="0">
                <a:solidFill>
                  <a:schemeClr val="tx1"/>
                </a:solidFill>
                <a:latin typeface="+mn-lt"/>
                <a:ea typeface="+mn-ea"/>
                <a:cs typeface="+mn-cs"/>
              </a:rPr>
              <a:t>As mentioned before you are going to define a business process, within that some transactions and then stages within that transaction. We allow you to specify what data you want to collect at each particular stage and by what you want to search. Then once you go live you are free to remove and add different fields without any re-deployment. </a:t>
            </a:r>
          </a:p>
          <a:p>
            <a:pPr marL="228600" indent="-228600" algn="l" defTabSz="914400" rtl="0" eaLnBrk="1" latinLnBrk="0" hangingPunct="1">
              <a:buAutoNum type="arabicPeriod"/>
            </a:pPr>
            <a:r>
              <a:rPr lang="en-US" sz="800" b="0" kern="1200" dirty="0">
                <a:solidFill>
                  <a:schemeClr val="tx1"/>
                </a:solidFill>
                <a:latin typeface="+mn-lt"/>
                <a:ea typeface="+mn-ea"/>
                <a:cs typeface="+mn-cs"/>
              </a:rPr>
              <a:t>You can clearly see the e2e workflow in a graphical way. Each of the nodes are interactable and when you click on them you will clearly see how to message is propagated across your stages and if there is a problem you will see a red node together with all the details why it has failed. </a:t>
            </a:r>
          </a:p>
          <a:p>
            <a:pPr marL="228600" indent="-228600" algn="l" defTabSz="914400" rtl="0" eaLnBrk="1" latinLnBrk="0" hangingPunct="1">
              <a:buAutoNum type="arabicPeriod"/>
            </a:pPr>
            <a:r>
              <a:rPr lang="en-US" sz="800" b="0" kern="1200" dirty="0">
                <a:solidFill>
                  <a:schemeClr val="tx1"/>
                </a:solidFill>
                <a:latin typeface="+mn-lt"/>
                <a:ea typeface="+mn-ea"/>
                <a:cs typeface="+mn-cs"/>
              </a:rPr>
              <a:t>Many solutions will use something like ESB to log the exceptions and they will view them in their portal, but how do we link the exception with the message flow ? When an order is coming in and there was problem processing it you will be able to see it inside the actual stage. We also provide archiving to satisfy your auditing or legal req.</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D9D33-3BBF-40F5-983E-7CBE06128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8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291D-DB85-481E-9C9D-A671B14849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D41B292-F449-4FAB-B549-320DD6DC7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1B14F4A-7EB9-4092-AD2D-18A8C248D69C}"/>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5" name="Footer Placeholder 4">
            <a:extLst>
              <a:ext uri="{FF2B5EF4-FFF2-40B4-BE49-F238E27FC236}">
                <a16:creationId xmlns:a16="http://schemas.microsoft.com/office/drawing/2014/main" id="{199D1A0D-2114-4811-AD65-AB4A914046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962439-6D8B-4C1E-A6B2-D0D3970BE4B1}"/>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94158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3072-B582-4AC0-95D2-196518ABDEC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38472B7-C119-4EF1-8680-6AAFFA2E50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3F1D6C-D045-4480-A520-521F900E8467}"/>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5" name="Footer Placeholder 4">
            <a:extLst>
              <a:ext uri="{FF2B5EF4-FFF2-40B4-BE49-F238E27FC236}">
                <a16:creationId xmlns:a16="http://schemas.microsoft.com/office/drawing/2014/main" id="{2C52DDB0-E6BE-470B-8F80-F75CD36AF4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D9E616-1A60-4266-872D-9D0FB0FE7200}"/>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125797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D1D6C2-F968-4E6E-A941-702037E595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4BBC5C-5394-403C-8A02-B392AFA548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241ACE-7B54-4DA2-AA88-1D704A9F138E}"/>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5" name="Footer Placeholder 4">
            <a:extLst>
              <a:ext uri="{FF2B5EF4-FFF2-40B4-BE49-F238E27FC236}">
                <a16:creationId xmlns:a16="http://schemas.microsoft.com/office/drawing/2014/main" id="{58F82D2C-CD46-4432-9E3A-573F7BB5E7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321FD17-3EEC-450B-B6C2-C89DDBBE29BE}"/>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3189988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16C955F-6DA4-4ED3-8D50-C2707B7558F0}" type="datetimeFigureOut">
              <a:rPr lang="en-IN" smtClean="0"/>
              <a:t>14-06-2018</a:t>
            </a:fld>
            <a:endParaRPr lang="en-IN"/>
          </a:p>
        </p:txBody>
      </p:sp>
    </p:spTree>
    <p:extLst>
      <p:ext uri="{BB962C8B-B14F-4D97-AF65-F5344CB8AC3E}">
        <p14:creationId xmlns:p14="http://schemas.microsoft.com/office/powerpoint/2010/main" val="304570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16C955F-6DA4-4ED3-8D50-C2707B7558F0}" type="datetimeFigureOut">
              <a:rPr lang="en-IN" smtClean="0"/>
              <a:t>14-06-2018</a:t>
            </a:fld>
            <a:endParaRPr lang="en-IN"/>
          </a:p>
        </p:txBody>
      </p:sp>
      <p:sp>
        <p:nvSpPr>
          <p:cNvPr id="9" name="Footer Placeholder 4">
            <a:extLst>
              <a:ext uri="{FF2B5EF4-FFF2-40B4-BE49-F238E27FC236}">
                <a16:creationId xmlns:a16="http://schemas.microsoft.com/office/drawing/2014/main" id="{FCA3C439-6126-4E08-93E0-D284969EA961}"/>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102643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C955F-6DA4-4ED3-8D50-C2707B7558F0}" type="datetimeFigureOut">
              <a:rPr lang="en-IN" smtClean="0"/>
              <a:t>14-06-2018</a:t>
            </a:fld>
            <a:endParaRPr lang="en-IN"/>
          </a:p>
        </p:txBody>
      </p:sp>
      <p:sp>
        <p:nvSpPr>
          <p:cNvPr id="10" name="Footer Placeholder 4">
            <a:extLst>
              <a:ext uri="{FF2B5EF4-FFF2-40B4-BE49-F238E27FC236}">
                <a16:creationId xmlns:a16="http://schemas.microsoft.com/office/drawing/2014/main" id="{D55C74F5-7251-4AE5-954E-88A8B5F4FD51}"/>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2518828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16C955F-6DA4-4ED3-8D50-C2707B7558F0}" type="datetimeFigureOut">
              <a:rPr lang="en-IN" smtClean="0"/>
              <a:t>14-06-2018</a:t>
            </a:fld>
            <a:endParaRPr lang="en-IN"/>
          </a:p>
        </p:txBody>
      </p:sp>
      <p:sp>
        <p:nvSpPr>
          <p:cNvPr id="10" name="Footer Placeholder 4">
            <a:extLst>
              <a:ext uri="{FF2B5EF4-FFF2-40B4-BE49-F238E27FC236}">
                <a16:creationId xmlns:a16="http://schemas.microsoft.com/office/drawing/2014/main" id="{D511B691-F358-4BE6-BFD3-CE9A3444ECEA}"/>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2985149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16C955F-6DA4-4ED3-8D50-C2707B7558F0}" type="datetimeFigureOut">
              <a:rPr lang="en-IN" smtClean="0"/>
              <a:t>14-06-2018</a:t>
            </a:fld>
            <a:endParaRPr lang="en-IN"/>
          </a:p>
        </p:txBody>
      </p:sp>
      <p:sp>
        <p:nvSpPr>
          <p:cNvPr id="12" name="Footer Placeholder 4">
            <a:extLst>
              <a:ext uri="{FF2B5EF4-FFF2-40B4-BE49-F238E27FC236}">
                <a16:creationId xmlns:a16="http://schemas.microsoft.com/office/drawing/2014/main" id="{3C85DF83-572D-41F6-AE66-99976DB59D16}"/>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39969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516C955F-6DA4-4ED3-8D50-C2707B7558F0}" type="datetimeFigureOut">
              <a:rPr lang="en-IN" smtClean="0"/>
              <a:t>14-06-2018</a:t>
            </a:fld>
            <a:endParaRPr lang="en-IN"/>
          </a:p>
        </p:txBody>
      </p:sp>
      <p:sp>
        <p:nvSpPr>
          <p:cNvPr id="8" name="Footer Placeholder 4">
            <a:extLst>
              <a:ext uri="{FF2B5EF4-FFF2-40B4-BE49-F238E27FC236}">
                <a16:creationId xmlns:a16="http://schemas.microsoft.com/office/drawing/2014/main" id="{5326F690-131C-4EA7-B1D8-FEDCDFD215DE}"/>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72861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C955F-6DA4-4ED3-8D50-C2707B7558F0}" type="datetimeFigureOut">
              <a:rPr lang="en-IN" smtClean="0"/>
              <a:t>14-06-2018</a:t>
            </a:fld>
            <a:endParaRPr lang="en-IN"/>
          </a:p>
        </p:txBody>
      </p:sp>
      <p:sp>
        <p:nvSpPr>
          <p:cNvPr id="7" name="Footer Placeholder 4">
            <a:extLst>
              <a:ext uri="{FF2B5EF4-FFF2-40B4-BE49-F238E27FC236}">
                <a16:creationId xmlns:a16="http://schemas.microsoft.com/office/drawing/2014/main" id="{2B1B5316-65D4-4AE3-961F-FB49C3AF7985}"/>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3579494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6C955F-6DA4-4ED3-8D50-C2707B7558F0}" type="datetimeFigureOut">
              <a:rPr lang="en-IN" smtClean="0"/>
              <a:t>14-06-2018</a:t>
            </a:fld>
            <a:endParaRPr lang="en-IN"/>
          </a:p>
        </p:txBody>
      </p:sp>
      <p:sp>
        <p:nvSpPr>
          <p:cNvPr id="10" name="Footer Placeholder 4">
            <a:extLst>
              <a:ext uri="{FF2B5EF4-FFF2-40B4-BE49-F238E27FC236}">
                <a16:creationId xmlns:a16="http://schemas.microsoft.com/office/drawing/2014/main" id="{A859171E-CFCB-4892-A18E-1D1432DD9A30}"/>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89938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E98E-EEFC-4C08-B972-1FFDF66D51D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E5B4CA3-E1D7-4F58-AFEE-3D5BE6C02A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E84D57-F8E1-4E3F-9AD0-B5483808FE73}"/>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5" name="Footer Placeholder 4">
            <a:extLst>
              <a:ext uri="{FF2B5EF4-FFF2-40B4-BE49-F238E27FC236}">
                <a16:creationId xmlns:a16="http://schemas.microsoft.com/office/drawing/2014/main" id="{C169B248-EFB3-47D0-B848-E85C85494D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886177-3F33-45C5-9210-0443F7248C7A}"/>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3005346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6C955F-6DA4-4ED3-8D50-C2707B7558F0}" type="datetimeFigureOut">
              <a:rPr lang="en-IN" smtClean="0"/>
              <a:t>14-06-2018</a:t>
            </a:fld>
            <a:endParaRPr lang="en-IN"/>
          </a:p>
        </p:txBody>
      </p:sp>
      <p:sp>
        <p:nvSpPr>
          <p:cNvPr id="9" name="Footer Placeholder 4">
            <a:extLst>
              <a:ext uri="{FF2B5EF4-FFF2-40B4-BE49-F238E27FC236}">
                <a16:creationId xmlns:a16="http://schemas.microsoft.com/office/drawing/2014/main" id="{BB36C7F4-30B1-473A-A126-873E8284487D}"/>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1471176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16C955F-6DA4-4ED3-8D50-C2707B7558F0}" type="datetimeFigureOut">
              <a:rPr lang="en-IN" smtClean="0"/>
              <a:t>14-06-2018</a:t>
            </a:fld>
            <a:endParaRPr lang="en-IN"/>
          </a:p>
        </p:txBody>
      </p:sp>
      <p:sp>
        <p:nvSpPr>
          <p:cNvPr id="9" name="Footer Placeholder 4">
            <a:extLst>
              <a:ext uri="{FF2B5EF4-FFF2-40B4-BE49-F238E27FC236}">
                <a16:creationId xmlns:a16="http://schemas.microsoft.com/office/drawing/2014/main" id="{B3E10389-0810-4347-8969-EF19EE23E2BD}"/>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677981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16C955F-6DA4-4ED3-8D50-C2707B7558F0}" type="datetimeFigureOut">
              <a:rPr lang="en-IN" smtClean="0"/>
              <a:t>14-06-2018</a:t>
            </a:fld>
            <a:endParaRPr lang="en-IN"/>
          </a:p>
        </p:txBody>
      </p:sp>
      <p:sp>
        <p:nvSpPr>
          <p:cNvPr id="8" name="Footer Placeholder 4">
            <a:extLst>
              <a:ext uri="{FF2B5EF4-FFF2-40B4-BE49-F238E27FC236}">
                <a16:creationId xmlns:a16="http://schemas.microsoft.com/office/drawing/2014/main" id="{2200C7FF-F6D5-45E5-9563-13A363F9224D}"/>
              </a:ext>
            </a:extLst>
          </p:cNvPr>
          <p:cNvSpPr txBox="1">
            <a:spLocks/>
          </p:cNvSpPr>
          <p:nvPr userDrawn="1"/>
        </p:nvSpPr>
        <p:spPr>
          <a:xfrm>
            <a:off x="10668000" y="6504498"/>
            <a:ext cx="1407544" cy="21697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5D978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dirty="0">
                <a:solidFill>
                  <a:srgbClr val="3A3F53"/>
                </a:solidFill>
                <a:latin typeface="Lato"/>
              </a:rPr>
              <a:t>ATOMIC SCOPE</a:t>
            </a:r>
          </a:p>
        </p:txBody>
      </p:sp>
    </p:spTree>
    <p:extLst>
      <p:ext uri="{BB962C8B-B14F-4D97-AF65-F5344CB8AC3E}">
        <p14:creationId xmlns:p14="http://schemas.microsoft.com/office/powerpoint/2010/main" val="2862031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8A239-8A9F-4604-A2B3-BC1B93792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25400" y="-560883"/>
            <a:ext cx="37795200" cy="7532048"/>
          </a:xfrm>
          <a:prstGeom prst="rect">
            <a:avLst/>
          </a:prstGeom>
        </p:spPr>
      </p:pic>
    </p:spTree>
    <p:extLst>
      <p:ext uri="{BB962C8B-B14F-4D97-AF65-F5344CB8AC3E}">
        <p14:creationId xmlns:p14="http://schemas.microsoft.com/office/powerpoint/2010/main" val="3041794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N"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C8B728F3-0CFA-4BEB-B67E-2A01ED21FEC8}" type="datetimeFigureOut">
              <a:rPr lang="en-IN" smtClean="0"/>
              <a:t>14-06-2018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F6AFA1-6E7A-4276-8BA0-6065B8159AA3}" type="slidenum">
              <a:rPr lang="en-IN" smtClean="0"/>
              <a:t>‹#›</a:t>
            </a:fld>
            <a:endParaRPr lang="en-IN"/>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20" name="Group 19">
            <a:extLst>
              <a:ext uri="{FF2B5EF4-FFF2-40B4-BE49-F238E27FC236}">
                <a16:creationId xmlns:a16="http://schemas.microsoft.com/office/drawing/2014/main" id="{4FE8D230-1878-43BF-829F-4D3477A9F82F}"/>
              </a:ext>
            </a:extLst>
          </p:cNvPr>
          <p:cNvGrpSpPr/>
          <p:nvPr userDrawn="1"/>
        </p:nvGrpSpPr>
        <p:grpSpPr>
          <a:xfrm>
            <a:off x="9982200" y="114738"/>
            <a:ext cx="2080930" cy="474414"/>
            <a:chOff x="3873023" y="1056075"/>
            <a:chExt cx="4651663" cy="1470739"/>
          </a:xfrm>
        </p:grpSpPr>
        <p:sp>
          <p:nvSpPr>
            <p:cNvPr id="21" name="TextBox 20">
              <a:extLst>
                <a:ext uri="{FF2B5EF4-FFF2-40B4-BE49-F238E27FC236}">
                  <a16:creationId xmlns:a16="http://schemas.microsoft.com/office/drawing/2014/main" id="{52D186FB-0B09-4E03-AECE-05A421FE762A}"/>
                </a:ext>
              </a:extLst>
            </p:cNvPr>
            <p:cNvSpPr txBox="1"/>
            <p:nvPr userDrawn="1"/>
          </p:nvSpPr>
          <p:spPr>
            <a:xfrm>
              <a:off x="4306257" y="1056075"/>
              <a:ext cx="3885032" cy="1049557"/>
            </a:xfrm>
            <a:prstGeom prst="rect">
              <a:avLst/>
            </a:prstGeom>
            <a:noFill/>
          </p:spPr>
          <p:txBody>
            <a:bodyPr wrap="none" rtlCol="0">
              <a:spAutoFit/>
            </a:bodyPr>
            <a:lstStyle/>
            <a:p>
              <a:r>
                <a:rPr lang="en-IN" sz="1600" dirty="0">
                  <a:solidFill>
                    <a:srgbClr val="F17921"/>
                  </a:solidFill>
                  <a:latin typeface="Poppins" panose="00000500000000000000" pitchFamily="50" charset="0"/>
                  <a:cs typeface="Poppins" panose="00000500000000000000" pitchFamily="50" charset="0"/>
                </a:rPr>
                <a:t>INTEGRATE</a:t>
              </a:r>
              <a:r>
                <a:rPr lang="en-IN" sz="1600" b="1" dirty="0">
                  <a:solidFill>
                    <a:srgbClr val="F17921"/>
                  </a:solidFill>
                  <a:latin typeface="Poppins SemiBold" panose="00000700000000000000" pitchFamily="50" charset="0"/>
                  <a:cs typeface="Poppins SemiBold" panose="00000700000000000000" pitchFamily="50" charset="0"/>
                </a:rPr>
                <a:t> 2018</a:t>
              </a:r>
            </a:p>
          </p:txBody>
        </p:sp>
        <p:sp>
          <p:nvSpPr>
            <p:cNvPr id="22" name="TextBox 21">
              <a:extLst>
                <a:ext uri="{FF2B5EF4-FFF2-40B4-BE49-F238E27FC236}">
                  <a16:creationId xmlns:a16="http://schemas.microsoft.com/office/drawing/2014/main" id="{DE035813-7752-461B-B08A-87BE77A06468}"/>
                </a:ext>
              </a:extLst>
            </p:cNvPr>
            <p:cNvSpPr txBox="1"/>
            <p:nvPr userDrawn="1"/>
          </p:nvSpPr>
          <p:spPr>
            <a:xfrm>
              <a:off x="3873023" y="1858912"/>
              <a:ext cx="2260527" cy="667901"/>
            </a:xfrm>
            <a:prstGeom prst="rect">
              <a:avLst/>
            </a:prstGeom>
            <a:noFill/>
          </p:spPr>
          <p:txBody>
            <a:bodyPr wrap="square" rtlCol="0">
              <a:spAutoFit/>
            </a:bodyPr>
            <a:lstStyle/>
            <a:p>
              <a:pPr algn="ctr"/>
              <a:r>
                <a:rPr lang="en-IN" sz="800" dirty="0">
                  <a:solidFill>
                    <a:srgbClr val="2962FF"/>
                  </a:solidFill>
                  <a:latin typeface="Poppins" panose="00000500000000000000" pitchFamily="50" charset="0"/>
                  <a:ea typeface="Lato" panose="020F0502020204030203" pitchFamily="34" charset="0"/>
                  <a:cs typeface="Poppins" panose="00000500000000000000" pitchFamily="50" charset="0"/>
                </a:rPr>
                <a:t>JUNE 4–6, 2018</a:t>
              </a:r>
            </a:p>
          </p:txBody>
        </p:sp>
        <p:sp>
          <p:nvSpPr>
            <p:cNvPr id="23" name="TextBox 22">
              <a:extLst>
                <a:ext uri="{FF2B5EF4-FFF2-40B4-BE49-F238E27FC236}">
                  <a16:creationId xmlns:a16="http://schemas.microsoft.com/office/drawing/2014/main" id="{297D0982-CD55-458F-8BB8-091C74E32369}"/>
                </a:ext>
              </a:extLst>
            </p:cNvPr>
            <p:cNvSpPr txBox="1"/>
            <p:nvPr userDrawn="1"/>
          </p:nvSpPr>
          <p:spPr>
            <a:xfrm>
              <a:off x="5930761" y="1858912"/>
              <a:ext cx="2593925" cy="667902"/>
            </a:xfrm>
            <a:prstGeom prst="rect">
              <a:avLst/>
            </a:prstGeom>
            <a:noFill/>
          </p:spPr>
          <p:txBody>
            <a:bodyPr wrap="square" rtlCol="0">
              <a:spAutoFit/>
            </a:bodyPr>
            <a:lstStyle/>
            <a:p>
              <a:pPr algn="ctr"/>
              <a:r>
                <a:rPr lang="en-IN" sz="800" dirty="0">
                  <a:solidFill>
                    <a:srgbClr val="2962FF"/>
                  </a:solidFill>
                  <a:latin typeface="Poppins" panose="00000500000000000000" pitchFamily="50" charset="0"/>
                  <a:ea typeface="Lato" panose="020F0502020204030203" pitchFamily="34" charset="0"/>
                  <a:cs typeface="Poppins" panose="00000500000000000000" pitchFamily="50" charset="0"/>
                </a:rPr>
                <a:t>etc.venues, London</a:t>
              </a:r>
            </a:p>
          </p:txBody>
        </p:sp>
      </p:grpSp>
    </p:spTree>
    <p:extLst>
      <p:ext uri="{BB962C8B-B14F-4D97-AF65-F5344CB8AC3E}">
        <p14:creationId xmlns:p14="http://schemas.microsoft.com/office/powerpoint/2010/main" val="188373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6FF0-9C53-4CF2-B752-FFB435BADE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B889BEF-4B33-4A05-AD5E-E5AAD6145A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98ABEB-C4EC-4FC5-9142-946863E92124}"/>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5" name="Footer Placeholder 4">
            <a:extLst>
              <a:ext uri="{FF2B5EF4-FFF2-40B4-BE49-F238E27FC236}">
                <a16:creationId xmlns:a16="http://schemas.microsoft.com/office/drawing/2014/main" id="{B1303C5E-5DBD-4EAD-B749-B390FF8CAF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531C8D-AAC7-4116-BD4B-008085962C9D}"/>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242885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3781-C521-4D2A-98CF-80A30F2E555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2960F69-8278-4F2D-9248-2FE4C3432A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2E6A4EE-5686-4647-B29D-149FBE7D7D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3D91211-A99E-4688-B782-440F559F5C43}"/>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6" name="Footer Placeholder 5">
            <a:extLst>
              <a:ext uri="{FF2B5EF4-FFF2-40B4-BE49-F238E27FC236}">
                <a16:creationId xmlns:a16="http://schemas.microsoft.com/office/drawing/2014/main" id="{EB03009C-82B9-4DAD-8AC8-B0786730756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609C2F2-D547-44A1-89F6-81D900DC5B21}"/>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119162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76EE-AEAD-4B67-9D13-2BF2CC96D22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5009680-97AE-48F1-BCE5-CF5BE905C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3B47D9-54B2-44C8-A7C9-BCB45EB547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75A747A-6451-4ABC-BCEC-DFACB4722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4CE135-19DD-43A5-9F27-83371125D9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104C408-0F87-462C-B3E7-CC1913DD4EEC}"/>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8" name="Footer Placeholder 7">
            <a:extLst>
              <a:ext uri="{FF2B5EF4-FFF2-40B4-BE49-F238E27FC236}">
                <a16:creationId xmlns:a16="http://schemas.microsoft.com/office/drawing/2014/main" id="{BA9D7577-4C35-4C51-8CF7-742B9B6E8FF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02A8802-046C-421E-9B16-9A0F6F52C662}"/>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58003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DC51-6ED0-46DC-87DE-B3782AF78E0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FDDD0EC-B308-4030-B663-4C0887DE1465}"/>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4" name="Footer Placeholder 3">
            <a:extLst>
              <a:ext uri="{FF2B5EF4-FFF2-40B4-BE49-F238E27FC236}">
                <a16:creationId xmlns:a16="http://schemas.microsoft.com/office/drawing/2014/main" id="{7D0D58FD-0A73-4D9A-8E31-5B27D0FD84A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B87E26A-B8F0-4C78-8D91-FD7F0BB5432C}"/>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68011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5596B-A9E6-4817-B05F-E76E2DCFE409}"/>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3" name="Footer Placeholder 2">
            <a:extLst>
              <a:ext uri="{FF2B5EF4-FFF2-40B4-BE49-F238E27FC236}">
                <a16:creationId xmlns:a16="http://schemas.microsoft.com/office/drawing/2014/main" id="{65ABFD73-F6F5-4D40-B42E-55B8AD34DCB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BC38CF5-99B7-46E7-B627-C99727B04652}"/>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120592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E23D-921F-4FE2-99CD-4DA8C886D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9A2E7DB-3318-488B-B29C-8DE223469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B592C1C-D1F7-4A11-BEF6-911AE8958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19D17B-82BE-4DBA-A102-C9F41C23803C}"/>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6" name="Footer Placeholder 5">
            <a:extLst>
              <a:ext uri="{FF2B5EF4-FFF2-40B4-BE49-F238E27FC236}">
                <a16:creationId xmlns:a16="http://schemas.microsoft.com/office/drawing/2014/main" id="{9EA1DDB6-71F9-4C6D-8DAE-3A2C608C92A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F19A75-5FC2-46DC-9DCA-DFF12A64741C}"/>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18012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0238-26B4-4723-BDA3-F8C337DEB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109389E-178A-4BD2-B977-E0A057558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25D2AE5-880E-4554-927B-7937363D7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CE358B-1760-496C-BD92-A360041F09B5}"/>
              </a:ext>
            </a:extLst>
          </p:cNvPr>
          <p:cNvSpPr>
            <a:spLocks noGrp="1"/>
          </p:cNvSpPr>
          <p:nvPr>
            <p:ph type="dt" sz="half" idx="10"/>
          </p:nvPr>
        </p:nvSpPr>
        <p:spPr/>
        <p:txBody>
          <a:bodyPr/>
          <a:lstStyle/>
          <a:p>
            <a:fld id="{CED38C6D-D80F-4CB5-A786-53F780529F0B}" type="datetimeFigureOut">
              <a:rPr lang="en-IN" smtClean="0"/>
              <a:t>14-06-2018</a:t>
            </a:fld>
            <a:endParaRPr lang="en-IN"/>
          </a:p>
        </p:txBody>
      </p:sp>
      <p:sp>
        <p:nvSpPr>
          <p:cNvPr id="6" name="Footer Placeholder 5">
            <a:extLst>
              <a:ext uri="{FF2B5EF4-FFF2-40B4-BE49-F238E27FC236}">
                <a16:creationId xmlns:a16="http://schemas.microsoft.com/office/drawing/2014/main" id="{C0ADF91E-FBCC-432A-801D-6E4FF65EAAD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C4887DF-55B2-4132-B407-73D5EBF23408}"/>
              </a:ext>
            </a:extLst>
          </p:cNvPr>
          <p:cNvSpPr>
            <a:spLocks noGrp="1"/>
          </p:cNvSpPr>
          <p:nvPr>
            <p:ph type="sldNum" sz="quarter" idx="12"/>
          </p:nvPr>
        </p:nvSpPr>
        <p:spPr/>
        <p:txBody>
          <a:bodyPr/>
          <a:lstStyle/>
          <a:p>
            <a:fld id="{F646C5A1-716F-4DF8-9218-86CC5B2B0DA0}" type="slidenum">
              <a:rPr lang="en-IN" smtClean="0"/>
              <a:t>‹#›</a:t>
            </a:fld>
            <a:endParaRPr lang="en-IN"/>
          </a:p>
        </p:txBody>
      </p:sp>
    </p:spTree>
    <p:extLst>
      <p:ext uri="{BB962C8B-B14F-4D97-AF65-F5344CB8AC3E}">
        <p14:creationId xmlns:p14="http://schemas.microsoft.com/office/powerpoint/2010/main" val="337919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7419E-A842-4260-AA84-B43CC54C6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208E01F-66E4-4E56-A3C7-46C9963D1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AB9E87-3221-4573-98C2-DC0488E2E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38C6D-D80F-4CB5-A786-53F780529F0B}" type="datetimeFigureOut">
              <a:rPr lang="en-IN" smtClean="0"/>
              <a:t>14-06-2018</a:t>
            </a:fld>
            <a:endParaRPr lang="en-IN"/>
          </a:p>
        </p:txBody>
      </p:sp>
      <p:sp>
        <p:nvSpPr>
          <p:cNvPr id="5" name="Footer Placeholder 4">
            <a:extLst>
              <a:ext uri="{FF2B5EF4-FFF2-40B4-BE49-F238E27FC236}">
                <a16:creationId xmlns:a16="http://schemas.microsoft.com/office/drawing/2014/main" id="{EB403553-1CA3-4031-9A47-D619D6FE4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8B42885-0AC2-43AA-95CB-9330D3369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6C5A1-716F-4DF8-9218-86CC5B2B0DA0}" type="slidenum">
              <a:rPr lang="en-IN" smtClean="0"/>
              <a:t>‹#›</a:t>
            </a:fld>
            <a:endParaRPr lang="en-IN"/>
          </a:p>
        </p:txBody>
      </p:sp>
    </p:spTree>
    <p:extLst>
      <p:ext uri="{BB962C8B-B14F-4D97-AF65-F5344CB8AC3E}">
        <p14:creationId xmlns:p14="http://schemas.microsoft.com/office/powerpoint/2010/main" val="2377695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C955F-6DA4-4ED3-8D50-C2707B7558F0}" type="datetimeFigureOut">
              <a:rPr lang="en-IN" smtClean="0"/>
              <a:t>14-06-2018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E076D-7404-4121-A4A3-622024FE1879}" type="slidenum">
              <a:rPr lang="en-IN" smtClean="0"/>
              <a:t>‹#›</a:t>
            </a:fld>
            <a:endParaRPr lang="en-IN"/>
          </a:p>
        </p:txBody>
      </p:sp>
    </p:spTree>
    <p:extLst>
      <p:ext uri="{BB962C8B-B14F-4D97-AF65-F5344CB8AC3E}">
        <p14:creationId xmlns:p14="http://schemas.microsoft.com/office/powerpoint/2010/main" val="580953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C8B728F3-0CFA-4BEB-B67E-2A01ED21FEC8}" type="datetimeFigureOut">
              <a:rPr lang="en-IN" smtClean="0"/>
              <a:pPr/>
              <a:t>14-06-2018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D2F6AFA1-6E7A-4276-8BA0-6065B8159AA3}" type="slidenum">
              <a:rPr lang="en-IN" smtClean="0"/>
              <a:pPr/>
              <a:t>‹#›</a:t>
            </a:fld>
            <a:endParaRPr lang="en-IN"/>
          </a:p>
        </p:txBody>
      </p:sp>
    </p:spTree>
    <p:extLst>
      <p:ext uri="{BB962C8B-B14F-4D97-AF65-F5344CB8AC3E}">
        <p14:creationId xmlns:p14="http://schemas.microsoft.com/office/powerpoint/2010/main" val="1733723667"/>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sv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hyperlink" Target="https://calendly.com/saravana/book-a-dem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6.png"/><Relationship Id="rId3" Type="http://schemas.openxmlformats.org/officeDocument/2006/relationships/image" Target="../media/image16.svg"/><Relationship Id="rId21" Type="http://schemas.openxmlformats.org/officeDocument/2006/relationships/image" Target="../media/image11.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5.png"/><Relationship Id="rId2" Type="http://schemas.openxmlformats.org/officeDocument/2006/relationships/image" Target="../media/image15.png"/><Relationship Id="rId16" Type="http://schemas.openxmlformats.org/officeDocument/2006/relationships/image" Target="../media/image4.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5.png"/><Relationship Id="rId21" Type="http://schemas.openxmlformats.org/officeDocument/2006/relationships/image" Target="../media/image26.svg"/><Relationship Id="rId7" Type="http://schemas.openxmlformats.org/officeDocument/2006/relationships/image" Target="../media/image16.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4.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0.svg"/><Relationship Id="rId5" Type="http://schemas.openxmlformats.org/officeDocument/2006/relationships/image" Target="../media/image7.png"/><Relationship Id="rId15" Type="http://schemas.openxmlformats.org/officeDocument/2006/relationships/image" Target="../media/image20.svg"/><Relationship Id="rId23" Type="http://schemas.openxmlformats.org/officeDocument/2006/relationships/image" Target="../media/image28.svg"/><Relationship Id="rId10" Type="http://schemas.openxmlformats.org/officeDocument/2006/relationships/image" Target="../media/image29.png"/><Relationship Id="rId19" Type="http://schemas.openxmlformats.org/officeDocument/2006/relationships/image" Target="../media/image24.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9.pn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3726975" y="3681149"/>
            <a:ext cx="8189254" cy="1477407"/>
            <a:chOff x="3917475" y="3393700"/>
            <a:chExt cx="7648778" cy="1477407"/>
          </a:xfrm>
        </p:grpSpPr>
        <p:sp>
          <p:nvSpPr>
            <p:cNvPr id="54" name="TextBox 53"/>
            <p:cNvSpPr txBox="1"/>
            <p:nvPr/>
          </p:nvSpPr>
          <p:spPr>
            <a:xfrm>
              <a:off x="3917476" y="3393700"/>
              <a:ext cx="51016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srgbClr val="505050"/>
                  </a:solidFill>
                  <a:effectLst/>
                  <a:uLnTx/>
                  <a:uFillTx/>
                  <a:latin typeface="Poppins SemiBold" panose="00000700000000000000" pitchFamily="50" charset="0"/>
                  <a:ea typeface="Lato" panose="020F0502020204030203" pitchFamily="34" charset="0"/>
                  <a:cs typeface="Poppins SemiBold" panose="00000700000000000000" pitchFamily="50" charset="0"/>
                </a:rPr>
                <a:t>Saravana Kumar</a:t>
              </a:r>
            </a:p>
          </p:txBody>
        </p:sp>
        <p:sp>
          <p:nvSpPr>
            <p:cNvPr id="55" name="TextBox 54"/>
            <p:cNvSpPr txBox="1"/>
            <p:nvPr/>
          </p:nvSpPr>
          <p:spPr>
            <a:xfrm>
              <a:off x="3917476" y="3907220"/>
              <a:ext cx="76487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505050"/>
                  </a:solidFill>
                  <a:effectLst/>
                  <a:uLnTx/>
                  <a:uFillTx/>
                  <a:latin typeface="Karla" pitchFamily="2" charset="0"/>
                  <a:ea typeface="Karla" pitchFamily="2" charset="0"/>
                  <a:cs typeface="Lato" panose="020F0502020204030203" pitchFamily="34" charset="0"/>
                </a:rPr>
                <a:t>CEO/Founder - Kovai</a:t>
              </a:r>
            </a:p>
          </p:txBody>
        </p:sp>
        <p:sp>
          <p:nvSpPr>
            <p:cNvPr id="56" name="TextBox 55"/>
            <p:cNvSpPr txBox="1"/>
            <p:nvPr/>
          </p:nvSpPr>
          <p:spPr>
            <a:xfrm>
              <a:off x="3917475" y="4347887"/>
              <a:ext cx="76487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505050"/>
                  </a:solidFill>
                  <a:effectLst/>
                  <a:uLnTx/>
                  <a:uFillTx/>
                  <a:latin typeface="Karla" pitchFamily="2" charset="0"/>
                  <a:ea typeface="Karla" pitchFamily="2" charset="0"/>
                  <a:cs typeface="Lato" panose="020F0502020204030203" pitchFamily="34" charset="0"/>
                </a:rPr>
                <a:t>Atomic Scope – Product Update</a:t>
              </a:r>
            </a:p>
          </p:txBody>
        </p:sp>
      </p:grpSp>
      <p:pic>
        <p:nvPicPr>
          <p:cNvPr id="7" name="Picture 12" descr="https://www.biztalk360.com/integrate-2017/images/SaravanaKumar.jpg">
            <a:extLst>
              <a:ext uri="{FF2B5EF4-FFF2-40B4-BE49-F238E27FC236}">
                <a16:creationId xmlns:a16="http://schemas.microsoft.com/office/drawing/2014/main" id="{C2C89B38-3660-41E8-A676-ABDC2880E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872" y="3624844"/>
            <a:ext cx="1540331" cy="1540331"/>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BE2BB2-743F-49B3-B33D-C314EEF2BA18}"/>
              </a:ext>
            </a:extLst>
          </p:cNvPr>
          <p:cNvPicPr>
            <a:picLocks noChangeAspect="1"/>
          </p:cNvPicPr>
          <p:nvPr/>
        </p:nvPicPr>
        <p:blipFill>
          <a:blip r:embed="rId2"/>
          <a:stretch>
            <a:fillRect/>
          </a:stretch>
        </p:blipFill>
        <p:spPr>
          <a:xfrm>
            <a:off x="3778652" y="785583"/>
            <a:ext cx="8173874" cy="5415191"/>
          </a:xfrm>
          <a:prstGeom prst="rect">
            <a:avLst/>
          </a:prstGeom>
        </p:spPr>
      </p:pic>
      <p:sp>
        <p:nvSpPr>
          <p:cNvPr id="5" name="TextBox 4">
            <a:extLst>
              <a:ext uri="{FF2B5EF4-FFF2-40B4-BE49-F238E27FC236}">
                <a16:creationId xmlns:a16="http://schemas.microsoft.com/office/drawing/2014/main" id="{1B696AEE-128B-446A-A835-5315119E6BF3}"/>
              </a:ext>
            </a:extLst>
          </p:cNvPr>
          <p:cNvSpPr txBox="1"/>
          <p:nvPr/>
        </p:nvSpPr>
        <p:spPr>
          <a:xfrm>
            <a:off x="237176" y="2289556"/>
            <a:ext cx="3315649" cy="1569660"/>
          </a:xfrm>
          <a:prstGeom prst="rect">
            <a:avLst/>
          </a:prstGeom>
          <a:noFill/>
        </p:spPr>
        <p:txBody>
          <a:bodyPr wrap="square" rtlCol="0">
            <a:spAutoFit/>
          </a:bodyPr>
          <a:lstStyle/>
          <a:p>
            <a:r>
              <a:rPr lang="en-GB" sz="4800" b="1" dirty="0">
                <a:solidFill>
                  <a:srgbClr val="0070C0"/>
                </a:solidFill>
                <a:latin typeface="Opensans"/>
              </a:rPr>
              <a:t>High level architecture</a:t>
            </a:r>
          </a:p>
        </p:txBody>
      </p:sp>
      <p:cxnSp>
        <p:nvCxnSpPr>
          <p:cNvPr id="6" name="Straight Connector 5">
            <a:extLst>
              <a:ext uri="{FF2B5EF4-FFF2-40B4-BE49-F238E27FC236}">
                <a16:creationId xmlns:a16="http://schemas.microsoft.com/office/drawing/2014/main" id="{1AB1447D-E459-4C1C-880C-282F1458D502}"/>
              </a:ext>
            </a:extLst>
          </p:cNvPr>
          <p:cNvCxnSpPr/>
          <p:nvPr/>
        </p:nvCxnSpPr>
        <p:spPr>
          <a:xfrm>
            <a:off x="332426" y="3946202"/>
            <a:ext cx="2068945" cy="0"/>
          </a:xfrm>
          <a:prstGeom prst="line">
            <a:avLst/>
          </a:prstGeom>
          <a:ln w="69850" cmpd="sng">
            <a:solidFill>
              <a:srgbClr val="3ECE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119FAE-BB26-4742-BEB1-D53530F1B273}"/>
              </a:ext>
            </a:extLst>
          </p:cNvPr>
          <p:cNvPicPr>
            <a:picLocks noChangeAspect="1"/>
          </p:cNvPicPr>
          <p:nvPr/>
        </p:nvPicPr>
        <p:blipFill>
          <a:blip r:embed="rId3"/>
          <a:stretch>
            <a:fillRect/>
          </a:stretch>
        </p:blipFill>
        <p:spPr>
          <a:xfrm>
            <a:off x="5026794" y="1762546"/>
            <a:ext cx="6868773" cy="3275755"/>
          </a:xfrm>
          <a:prstGeom prst="rect">
            <a:avLst/>
          </a:prstGeom>
          <a:ln>
            <a:solidFill>
              <a:schemeClr val="bg2"/>
            </a:solidFill>
          </a:ln>
        </p:spPr>
      </p:pic>
      <p:sp>
        <p:nvSpPr>
          <p:cNvPr id="14" name="Rectangle 13">
            <a:extLst>
              <a:ext uri="{FF2B5EF4-FFF2-40B4-BE49-F238E27FC236}">
                <a16:creationId xmlns:a16="http://schemas.microsoft.com/office/drawing/2014/main" id="{F1407441-8A26-43E5-BC8D-DFFC985AF90F}"/>
              </a:ext>
            </a:extLst>
          </p:cNvPr>
          <p:cNvSpPr/>
          <p:nvPr/>
        </p:nvSpPr>
        <p:spPr>
          <a:xfrm>
            <a:off x="0" y="0"/>
            <a:ext cx="4533900"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A8941AD8-CEDB-4B57-A689-ACF8336948BC}"/>
              </a:ext>
            </a:extLst>
          </p:cNvPr>
          <p:cNvSpPr txBox="1"/>
          <p:nvPr/>
        </p:nvSpPr>
        <p:spPr>
          <a:xfrm>
            <a:off x="159822" y="0"/>
            <a:ext cx="4180115" cy="1569660"/>
          </a:xfrm>
          <a:prstGeom prst="rect">
            <a:avLst/>
          </a:prstGeom>
          <a:noFill/>
        </p:spPr>
        <p:txBody>
          <a:bodyPr wrap="square" rtlCol="0">
            <a:spAutoFit/>
          </a:bodyPr>
          <a:lstStyle/>
          <a:p>
            <a:r>
              <a:rPr lang="en-GB" sz="4800" b="1" dirty="0">
                <a:solidFill>
                  <a:schemeClr val="bg1"/>
                </a:solidFill>
                <a:latin typeface="Opensans"/>
              </a:rPr>
              <a:t>ATOMIC SCOPE</a:t>
            </a:r>
          </a:p>
          <a:p>
            <a:r>
              <a:rPr lang="en-GB" sz="4800" b="1" dirty="0">
                <a:solidFill>
                  <a:schemeClr val="bg1"/>
                </a:solidFill>
                <a:latin typeface="Opensans"/>
              </a:rPr>
              <a:t>Features</a:t>
            </a:r>
          </a:p>
        </p:txBody>
      </p:sp>
      <p:cxnSp>
        <p:nvCxnSpPr>
          <p:cNvPr id="16" name="Straight Connector 15">
            <a:extLst>
              <a:ext uri="{FF2B5EF4-FFF2-40B4-BE49-F238E27FC236}">
                <a16:creationId xmlns:a16="http://schemas.microsoft.com/office/drawing/2014/main" id="{DA3E1642-C884-4521-8207-688B50429645}"/>
              </a:ext>
            </a:extLst>
          </p:cNvPr>
          <p:cNvCxnSpPr/>
          <p:nvPr/>
        </p:nvCxnSpPr>
        <p:spPr>
          <a:xfrm>
            <a:off x="291738" y="1582261"/>
            <a:ext cx="2068945" cy="0"/>
          </a:xfrm>
          <a:prstGeom prst="line">
            <a:avLst/>
          </a:prstGeom>
          <a:ln w="69850" cmpd="sng">
            <a:solidFill>
              <a:srgbClr val="3ECE8E"/>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819A379B-016B-4BDB-894D-AA18C7B937AF}"/>
              </a:ext>
            </a:extLst>
          </p:cNvPr>
          <p:cNvSpPr>
            <a:spLocks noGrp="1"/>
          </p:cNvSpPr>
          <p:nvPr>
            <p:ph sz="half" idx="2"/>
          </p:nvPr>
        </p:nvSpPr>
        <p:spPr>
          <a:xfrm>
            <a:off x="89772" y="2320204"/>
            <a:ext cx="4354355" cy="3731068"/>
          </a:xfrm>
        </p:spPr>
        <p:txBody>
          <a:bodyPr vert="horz" lIns="91440" tIns="45720" rIns="91440" bIns="45720" rtlCol="0" anchor="t">
            <a:normAutofit/>
          </a:bodyPr>
          <a:lstStyle/>
          <a:p>
            <a:pPr>
              <a:lnSpc>
                <a:spcPct val="110000"/>
              </a:lnSpc>
              <a:spcAft>
                <a:spcPts val="600"/>
              </a:spcAft>
            </a:pPr>
            <a:r>
              <a:rPr lang="en-IN" sz="1800" dirty="0">
                <a:solidFill>
                  <a:schemeClr val="bg1"/>
                </a:solidFill>
                <a:latin typeface="Lato" panose="020F0502020204030203"/>
              </a:rPr>
              <a:t>End-to-End Business Process Visibility</a:t>
            </a:r>
          </a:p>
          <a:p>
            <a:pPr>
              <a:lnSpc>
                <a:spcPct val="110000"/>
              </a:lnSpc>
              <a:spcAft>
                <a:spcPts val="600"/>
              </a:spcAft>
            </a:pPr>
            <a:r>
              <a:rPr lang="en-IN" sz="1800" dirty="0">
                <a:solidFill>
                  <a:schemeClr val="bg1"/>
                </a:solidFill>
                <a:latin typeface="Lato" panose="020F0502020204030203"/>
              </a:rPr>
              <a:t>Configuration based Business Process Definition and Data collection</a:t>
            </a:r>
          </a:p>
          <a:p>
            <a:pPr>
              <a:lnSpc>
                <a:spcPct val="110000"/>
              </a:lnSpc>
              <a:spcAft>
                <a:spcPts val="600"/>
              </a:spcAft>
            </a:pPr>
            <a:r>
              <a:rPr lang="en-IN" sz="1800" dirty="0">
                <a:solidFill>
                  <a:schemeClr val="bg1"/>
                </a:solidFill>
                <a:latin typeface="Lato" panose="020F0502020204030203"/>
              </a:rPr>
              <a:t>Powerful Search, Message Archiving &amp; Exception Management</a:t>
            </a:r>
          </a:p>
          <a:p>
            <a:pPr>
              <a:lnSpc>
                <a:spcPct val="110000"/>
              </a:lnSpc>
              <a:spcAft>
                <a:spcPts val="600"/>
              </a:spcAft>
            </a:pPr>
            <a:r>
              <a:rPr lang="en-IN" sz="1800" dirty="0">
                <a:solidFill>
                  <a:schemeClr val="bg1"/>
                </a:solidFill>
                <a:latin typeface="Lato" panose="020F0502020204030203"/>
              </a:rPr>
              <a:t>Support for De-Batching Scenarios  </a:t>
            </a:r>
          </a:p>
          <a:p>
            <a:pPr>
              <a:lnSpc>
                <a:spcPct val="110000"/>
              </a:lnSpc>
              <a:spcAft>
                <a:spcPts val="600"/>
              </a:spcAft>
            </a:pPr>
            <a:r>
              <a:rPr lang="en-IN" sz="1800" dirty="0">
                <a:solidFill>
                  <a:schemeClr val="bg1"/>
                </a:solidFill>
                <a:latin typeface="Lato" panose="020F0502020204030203"/>
              </a:rPr>
              <a:t>Authentication and User Access Policy</a:t>
            </a:r>
          </a:p>
          <a:p>
            <a:pPr>
              <a:lnSpc>
                <a:spcPct val="110000"/>
              </a:lnSpc>
              <a:spcAft>
                <a:spcPts val="600"/>
              </a:spcAft>
            </a:pPr>
            <a:r>
              <a:rPr lang="en-IN" sz="1800" dirty="0">
                <a:solidFill>
                  <a:schemeClr val="bg1"/>
                </a:solidFill>
                <a:latin typeface="Lato" panose="020F0502020204030203"/>
              </a:rPr>
              <a:t>Monitoring and Notification</a:t>
            </a:r>
          </a:p>
        </p:txBody>
      </p:sp>
      <p:pic>
        <p:nvPicPr>
          <p:cNvPr id="5" name="Picture 4">
            <a:extLst>
              <a:ext uri="{FF2B5EF4-FFF2-40B4-BE49-F238E27FC236}">
                <a16:creationId xmlns:a16="http://schemas.microsoft.com/office/drawing/2014/main" id="{F4DB876C-D985-41D9-A285-6F4FAF17213C}"/>
              </a:ext>
            </a:extLst>
          </p:cNvPr>
          <p:cNvPicPr>
            <a:picLocks noChangeAspect="1"/>
          </p:cNvPicPr>
          <p:nvPr/>
        </p:nvPicPr>
        <p:blipFill>
          <a:blip r:embed="rId4"/>
          <a:stretch>
            <a:fillRect/>
          </a:stretch>
        </p:blipFill>
        <p:spPr>
          <a:xfrm>
            <a:off x="5082177" y="1845450"/>
            <a:ext cx="6830931" cy="3200428"/>
          </a:xfrm>
          <a:prstGeom prst="rect">
            <a:avLst/>
          </a:prstGeom>
          <a:ln>
            <a:solidFill>
              <a:schemeClr val="accent1"/>
            </a:solidFill>
          </a:ln>
        </p:spPr>
      </p:pic>
      <p:pic>
        <p:nvPicPr>
          <p:cNvPr id="8" name="Picture 7">
            <a:extLst>
              <a:ext uri="{FF2B5EF4-FFF2-40B4-BE49-F238E27FC236}">
                <a16:creationId xmlns:a16="http://schemas.microsoft.com/office/drawing/2014/main" id="{87010A27-C386-4F0B-9349-E9E67E2789E6}"/>
              </a:ext>
            </a:extLst>
          </p:cNvPr>
          <p:cNvPicPr>
            <a:picLocks noChangeAspect="1"/>
          </p:cNvPicPr>
          <p:nvPr/>
        </p:nvPicPr>
        <p:blipFill>
          <a:blip r:embed="rId5"/>
          <a:stretch>
            <a:fillRect/>
          </a:stretch>
        </p:blipFill>
        <p:spPr>
          <a:xfrm>
            <a:off x="5037223" y="1973921"/>
            <a:ext cx="7032857" cy="3288137"/>
          </a:xfrm>
          <a:prstGeom prst="rect">
            <a:avLst/>
          </a:prstGeom>
          <a:ln>
            <a:solidFill>
              <a:schemeClr val="accent1"/>
            </a:solidFill>
          </a:ln>
        </p:spPr>
      </p:pic>
      <p:pic>
        <p:nvPicPr>
          <p:cNvPr id="9" name="Picture 8">
            <a:extLst>
              <a:ext uri="{FF2B5EF4-FFF2-40B4-BE49-F238E27FC236}">
                <a16:creationId xmlns:a16="http://schemas.microsoft.com/office/drawing/2014/main" id="{7D46DD8F-16D3-4D3B-AEE4-DD216E7BFB08}"/>
              </a:ext>
            </a:extLst>
          </p:cNvPr>
          <p:cNvPicPr>
            <a:picLocks noChangeAspect="1"/>
          </p:cNvPicPr>
          <p:nvPr/>
        </p:nvPicPr>
        <p:blipFill>
          <a:blip r:embed="rId6"/>
          <a:stretch>
            <a:fillRect/>
          </a:stretch>
        </p:blipFill>
        <p:spPr>
          <a:xfrm>
            <a:off x="4987697" y="2250028"/>
            <a:ext cx="7019890" cy="2911680"/>
          </a:xfrm>
          <a:prstGeom prst="rect">
            <a:avLst/>
          </a:prstGeom>
          <a:ln>
            <a:solidFill>
              <a:schemeClr val="accent1"/>
            </a:solidFill>
          </a:ln>
        </p:spPr>
      </p:pic>
      <p:pic>
        <p:nvPicPr>
          <p:cNvPr id="10" name="Picture 9">
            <a:extLst>
              <a:ext uri="{FF2B5EF4-FFF2-40B4-BE49-F238E27FC236}">
                <a16:creationId xmlns:a16="http://schemas.microsoft.com/office/drawing/2014/main" id="{93C31125-EA7E-4F34-96BD-6FF25BEC6333}"/>
              </a:ext>
            </a:extLst>
          </p:cNvPr>
          <p:cNvPicPr>
            <a:picLocks noChangeAspect="1"/>
          </p:cNvPicPr>
          <p:nvPr/>
        </p:nvPicPr>
        <p:blipFill>
          <a:blip r:embed="rId7"/>
          <a:stretch>
            <a:fillRect/>
          </a:stretch>
        </p:blipFill>
        <p:spPr>
          <a:xfrm>
            <a:off x="4937021" y="2434024"/>
            <a:ext cx="6920642" cy="2843513"/>
          </a:xfrm>
          <a:prstGeom prst="rect">
            <a:avLst/>
          </a:prstGeom>
          <a:ln>
            <a:solidFill>
              <a:schemeClr val="accent1"/>
            </a:solidFill>
          </a:ln>
        </p:spPr>
      </p:pic>
      <p:pic>
        <p:nvPicPr>
          <p:cNvPr id="13" name="Picture 12">
            <a:extLst>
              <a:ext uri="{FF2B5EF4-FFF2-40B4-BE49-F238E27FC236}">
                <a16:creationId xmlns:a16="http://schemas.microsoft.com/office/drawing/2014/main" id="{1488524D-3494-4CC5-BEB8-8A3E4ECE27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7230" y="1762546"/>
            <a:ext cx="4580017" cy="3977985"/>
          </a:xfrm>
          <a:prstGeom prst="rect">
            <a:avLst/>
          </a:prstGeom>
          <a:ln>
            <a:solidFill>
              <a:schemeClr val="accent1"/>
            </a:solidFill>
          </a:ln>
        </p:spPr>
      </p:pic>
    </p:spTree>
    <p:extLst>
      <p:ext uri="{BB962C8B-B14F-4D97-AF65-F5344CB8AC3E}">
        <p14:creationId xmlns:p14="http://schemas.microsoft.com/office/powerpoint/2010/main" val="35997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AE1DC7-6E48-4256-B599-201BC2522601}"/>
              </a:ext>
            </a:extLst>
          </p:cNvPr>
          <p:cNvSpPr txBox="1">
            <a:spLocks/>
          </p:cNvSpPr>
          <p:nvPr/>
        </p:nvSpPr>
        <p:spPr>
          <a:xfrm>
            <a:off x="2950209" y="1224920"/>
            <a:ext cx="6984819" cy="21646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rgbClr val="0070C0"/>
                </a:solidFill>
                <a:latin typeface="Opensans"/>
                <a:ea typeface="Lato" panose="020F0502020204030203" pitchFamily="34" charset="0"/>
                <a:cs typeface="Lato" panose="020F0502020204030203" pitchFamily="34" charset="0"/>
              </a:rPr>
              <a:t>ATOMIC SCOPE is designed to help Business Users</a:t>
            </a:r>
            <a:endParaRPr lang="en-US" sz="4800" b="1" dirty="0">
              <a:solidFill>
                <a:srgbClr val="0070C0"/>
              </a:solidFill>
              <a:latin typeface="Opensans"/>
              <a:ea typeface="Lato" panose="020F0502020204030203" pitchFamily="34" charset="0"/>
              <a:cs typeface="Lato" panose="020F0502020204030203" pitchFamily="34" charset="0"/>
            </a:endParaRPr>
          </a:p>
          <a:p>
            <a:endParaRPr lang="en-US" sz="2800" b="1" dirty="0">
              <a:solidFill>
                <a:srgbClr val="0070C0"/>
              </a:solidFill>
              <a:latin typeface="Opensans"/>
              <a:ea typeface="Lato" panose="020F0502020204030203" pitchFamily="34" charset="0"/>
              <a:cs typeface="Lato" panose="020F0502020204030203" pitchFamily="34" charset="0"/>
            </a:endParaRPr>
          </a:p>
        </p:txBody>
      </p:sp>
      <p:pic>
        <p:nvPicPr>
          <p:cNvPr id="3" name="Graphic 2" descr="Suit">
            <a:extLst>
              <a:ext uri="{FF2B5EF4-FFF2-40B4-BE49-F238E27FC236}">
                <a16:creationId xmlns:a16="http://schemas.microsoft.com/office/drawing/2014/main" id="{BF3D7E85-D82D-414F-824E-E879B2FAA7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9025" y="3540900"/>
            <a:ext cx="1562100" cy="1562100"/>
          </a:xfrm>
          <a:prstGeom prst="rect">
            <a:avLst/>
          </a:prstGeom>
        </p:spPr>
      </p:pic>
      <p:pic>
        <p:nvPicPr>
          <p:cNvPr id="6" name="Graphic 5" descr="Long sleeve shirt">
            <a:extLst>
              <a:ext uri="{FF2B5EF4-FFF2-40B4-BE49-F238E27FC236}">
                <a16:creationId xmlns:a16="http://schemas.microsoft.com/office/drawing/2014/main" id="{3CCA3045-674A-4E19-9FF4-0CAF0F556E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6555" y="3570463"/>
            <a:ext cx="1562400" cy="1562400"/>
          </a:xfrm>
          <a:prstGeom prst="rect">
            <a:avLst/>
          </a:prstGeom>
        </p:spPr>
      </p:pic>
      <p:sp>
        <p:nvSpPr>
          <p:cNvPr id="7" name="TextBox 6">
            <a:extLst>
              <a:ext uri="{FF2B5EF4-FFF2-40B4-BE49-F238E27FC236}">
                <a16:creationId xmlns:a16="http://schemas.microsoft.com/office/drawing/2014/main" id="{F5FD0B8D-A053-45E0-95FB-C9057C946BE6}"/>
              </a:ext>
            </a:extLst>
          </p:cNvPr>
          <p:cNvSpPr txBox="1"/>
          <p:nvPr/>
        </p:nvSpPr>
        <p:spPr>
          <a:xfrm>
            <a:off x="3864413" y="4918334"/>
            <a:ext cx="1091324" cy="369332"/>
          </a:xfrm>
          <a:prstGeom prst="rect">
            <a:avLst/>
          </a:prstGeom>
          <a:noFill/>
        </p:spPr>
        <p:txBody>
          <a:bodyPr wrap="none" rtlCol="0">
            <a:spAutoFit/>
          </a:bodyPr>
          <a:lstStyle/>
          <a:p>
            <a:r>
              <a:rPr lang="en-GB" dirty="0"/>
              <a:t>BUSINESS</a:t>
            </a:r>
          </a:p>
        </p:txBody>
      </p:sp>
      <p:sp>
        <p:nvSpPr>
          <p:cNvPr id="8" name="TextBox 7">
            <a:extLst>
              <a:ext uri="{FF2B5EF4-FFF2-40B4-BE49-F238E27FC236}">
                <a16:creationId xmlns:a16="http://schemas.microsoft.com/office/drawing/2014/main" id="{F1E6D29B-26D5-4B5A-B23D-24E1945D157C}"/>
              </a:ext>
            </a:extLst>
          </p:cNvPr>
          <p:cNvSpPr txBox="1"/>
          <p:nvPr/>
        </p:nvSpPr>
        <p:spPr>
          <a:xfrm>
            <a:off x="7112093" y="4947897"/>
            <a:ext cx="1235146" cy="369332"/>
          </a:xfrm>
          <a:prstGeom prst="rect">
            <a:avLst/>
          </a:prstGeom>
          <a:noFill/>
        </p:spPr>
        <p:txBody>
          <a:bodyPr wrap="none" rtlCol="0">
            <a:spAutoFit/>
          </a:bodyPr>
          <a:lstStyle/>
          <a:p>
            <a:r>
              <a:rPr lang="en-GB" dirty="0"/>
              <a:t>TECHNICAL</a:t>
            </a:r>
          </a:p>
        </p:txBody>
      </p:sp>
      <p:sp>
        <p:nvSpPr>
          <p:cNvPr id="9" name="Multiplication Sign 8">
            <a:extLst>
              <a:ext uri="{FF2B5EF4-FFF2-40B4-BE49-F238E27FC236}">
                <a16:creationId xmlns:a16="http://schemas.microsoft.com/office/drawing/2014/main" id="{7E3E92C6-D899-4236-9EE7-D6CB74E9340F}"/>
              </a:ext>
            </a:extLst>
          </p:cNvPr>
          <p:cNvSpPr/>
          <p:nvPr/>
        </p:nvSpPr>
        <p:spPr>
          <a:xfrm>
            <a:off x="7831639" y="3784848"/>
            <a:ext cx="1214631" cy="1083043"/>
          </a:xfrm>
          <a:prstGeom prst="mathMultiply">
            <a:avLst/>
          </a:prstGeom>
          <a:solidFill>
            <a:srgbClr val="FD9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889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BA3B82-CDC4-4E06-B877-0F71E3EFF616}"/>
              </a:ext>
            </a:extLst>
          </p:cNvPr>
          <p:cNvSpPr txBox="1"/>
          <p:nvPr/>
        </p:nvSpPr>
        <p:spPr>
          <a:xfrm>
            <a:off x="3518854" y="3648075"/>
            <a:ext cx="4442563" cy="369332"/>
          </a:xfrm>
          <a:prstGeom prst="rect">
            <a:avLst/>
          </a:prstGeom>
          <a:noFill/>
        </p:spPr>
        <p:txBody>
          <a:bodyPr wrap="none" rtlCol="0">
            <a:spAutoFit/>
          </a:bodyPr>
          <a:lstStyle/>
          <a:p>
            <a:r>
              <a:rPr lang="en-GB" dirty="0">
                <a:hlinkClick r:id="rId2"/>
              </a:rPr>
              <a:t>https://calendly.com/saravana/book-a-demo</a:t>
            </a:r>
            <a:r>
              <a:rPr lang="en-GB" dirty="0"/>
              <a:t> </a:t>
            </a:r>
          </a:p>
        </p:txBody>
      </p:sp>
      <p:sp>
        <p:nvSpPr>
          <p:cNvPr id="8" name="Title 1">
            <a:extLst>
              <a:ext uri="{FF2B5EF4-FFF2-40B4-BE49-F238E27FC236}">
                <a16:creationId xmlns:a16="http://schemas.microsoft.com/office/drawing/2014/main" id="{05262A69-39B3-46A7-B95A-DA11ADDCD36D}"/>
              </a:ext>
            </a:extLst>
          </p:cNvPr>
          <p:cNvSpPr>
            <a:spLocks noGrp="1"/>
          </p:cNvSpPr>
          <p:nvPr>
            <p:ph type="title"/>
          </p:nvPr>
        </p:nvSpPr>
        <p:spPr>
          <a:xfrm>
            <a:off x="3624570" y="3079575"/>
            <a:ext cx="4212196" cy="568500"/>
          </a:xfrm>
          <a:solidFill>
            <a:srgbClr val="3ECE8E"/>
          </a:solidFill>
        </p:spPr>
        <p:txBody>
          <a:bodyPr>
            <a:normAutofit/>
          </a:bodyPr>
          <a:lstStyle/>
          <a:p>
            <a:pPr algn="ctr"/>
            <a:r>
              <a:rPr lang="en-US" sz="3400" b="1" dirty="0">
                <a:solidFill>
                  <a:schemeClr val="bg1"/>
                </a:solidFill>
                <a:latin typeface="Opensans"/>
                <a:ea typeface="Lato" panose="020F0502020204030203" pitchFamily="34" charset="0"/>
                <a:cs typeface="Lato" panose="020F0502020204030203" pitchFamily="34" charset="0"/>
              </a:rPr>
              <a:t>BOOK A DEMO</a:t>
            </a:r>
          </a:p>
        </p:txBody>
      </p:sp>
    </p:spTree>
    <p:extLst>
      <p:ext uri="{BB962C8B-B14F-4D97-AF65-F5344CB8AC3E}">
        <p14:creationId xmlns:p14="http://schemas.microsoft.com/office/powerpoint/2010/main" val="131904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AE1DC7-6E48-4256-B599-201BC2522601}"/>
              </a:ext>
            </a:extLst>
          </p:cNvPr>
          <p:cNvSpPr txBox="1">
            <a:spLocks/>
          </p:cNvSpPr>
          <p:nvPr/>
        </p:nvSpPr>
        <p:spPr>
          <a:xfrm>
            <a:off x="1550355" y="1149532"/>
            <a:ext cx="9061179" cy="24645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solidFill>
                  <a:srgbClr val="0070C0"/>
                </a:solidFill>
                <a:latin typeface="Opensans"/>
                <a:ea typeface="Lato" panose="020F0502020204030203" pitchFamily="34" charset="0"/>
                <a:cs typeface="Lato" panose="020F0502020204030203" pitchFamily="34" charset="0"/>
              </a:rPr>
              <a:t>Empowering Business Users </a:t>
            </a:r>
          </a:p>
          <a:p>
            <a:r>
              <a:rPr lang="en-GB" sz="4800" b="1" dirty="0">
                <a:solidFill>
                  <a:srgbClr val="0070C0"/>
                </a:solidFill>
                <a:latin typeface="Opensans"/>
                <a:ea typeface="Lato" panose="020F0502020204030203" pitchFamily="34" charset="0"/>
                <a:cs typeface="Lato" panose="020F0502020204030203" pitchFamily="34" charset="0"/>
              </a:rPr>
              <a:t>to visualize end-to-end </a:t>
            </a:r>
          </a:p>
          <a:p>
            <a:r>
              <a:rPr lang="en-GB" sz="4800" b="1" dirty="0">
                <a:solidFill>
                  <a:srgbClr val="0070C0"/>
                </a:solidFill>
                <a:latin typeface="Opensans"/>
                <a:ea typeface="Lato" panose="020F0502020204030203" pitchFamily="34" charset="0"/>
                <a:cs typeface="Lato" panose="020F0502020204030203" pitchFamily="34" charset="0"/>
              </a:rPr>
              <a:t>Business Activity Tracking</a:t>
            </a:r>
            <a:endParaRPr lang="en-US" sz="4800" b="1" dirty="0">
              <a:solidFill>
                <a:srgbClr val="0070C0"/>
              </a:solidFill>
              <a:latin typeface="Opensans"/>
              <a:ea typeface="Lato" panose="020F0502020204030203" pitchFamily="34" charset="0"/>
              <a:cs typeface="Lato" panose="020F0502020204030203" pitchFamily="34" charset="0"/>
            </a:endParaRPr>
          </a:p>
          <a:p>
            <a:endParaRPr lang="en-US" sz="2800" b="1" dirty="0">
              <a:solidFill>
                <a:srgbClr val="0070C0"/>
              </a:solidFill>
              <a:latin typeface="Opensans"/>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395B612C-26D1-4272-A397-679C7952E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142" y="4253726"/>
            <a:ext cx="954000" cy="954000"/>
          </a:xfrm>
          <a:prstGeom prst="rect">
            <a:avLst/>
          </a:prstGeom>
        </p:spPr>
      </p:pic>
      <p:pic>
        <p:nvPicPr>
          <p:cNvPr id="8" name="Picture 7">
            <a:extLst>
              <a:ext uri="{FF2B5EF4-FFF2-40B4-BE49-F238E27FC236}">
                <a16:creationId xmlns:a16="http://schemas.microsoft.com/office/drawing/2014/main" id="{0E004FC2-A1F9-4AE3-B61D-8E1F6D714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354" y="4272935"/>
            <a:ext cx="954000" cy="954000"/>
          </a:xfrm>
          <a:prstGeom prst="rect">
            <a:avLst/>
          </a:prstGeom>
        </p:spPr>
      </p:pic>
      <p:sp>
        <p:nvSpPr>
          <p:cNvPr id="10" name="TextBox 9">
            <a:extLst>
              <a:ext uri="{FF2B5EF4-FFF2-40B4-BE49-F238E27FC236}">
                <a16:creationId xmlns:a16="http://schemas.microsoft.com/office/drawing/2014/main" id="{511C3BE3-BB7B-4066-BEA0-472621045D5F}"/>
              </a:ext>
            </a:extLst>
          </p:cNvPr>
          <p:cNvSpPr txBox="1"/>
          <p:nvPr/>
        </p:nvSpPr>
        <p:spPr>
          <a:xfrm>
            <a:off x="3996556" y="5345702"/>
            <a:ext cx="1095172" cy="369332"/>
          </a:xfrm>
          <a:prstGeom prst="rect">
            <a:avLst/>
          </a:prstGeom>
          <a:noFill/>
        </p:spPr>
        <p:txBody>
          <a:bodyPr wrap="none" rtlCol="0">
            <a:spAutoFit/>
          </a:bodyPr>
          <a:lstStyle/>
          <a:p>
            <a:r>
              <a:rPr lang="en-GB" dirty="0">
                <a:solidFill>
                  <a:schemeClr val="bg2">
                    <a:lumMod val="50000"/>
                  </a:schemeClr>
                </a:solidFill>
              </a:rPr>
              <a:t>Functions</a:t>
            </a:r>
          </a:p>
        </p:txBody>
      </p:sp>
      <p:sp>
        <p:nvSpPr>
          <p:cNvPr id="11" name="TextBox 10">
            <a:extLst>
              <a:ext uri="{FF2B5EF4-FFF2-40B4-BE49-F238E27FC236}">
                <a16:creationId xmlns:a16="http://schemas.microsoft.com/office/drawing/2014/main" id="{F3CA2664-306E-4E10-BCCD-B7ED1C831B0B}"/>
              </a:ext>
            </a:extLst>
          </p:cNvPr>
          <p:cNvSpPr txBox="1"/>
          <p:nvPr/>
        </p:nvSpPr>
        <p:spPr>
          <a:xfrm>
            <a:off x="6080945" y="5345702"/>
            <a:ext cx="1182183" cy="369332"/>
          </a:xfrm>
          <a:prstGeom prst="rect">
            <a:avLst/>
          </a:prstGeom>
          <a:noFill/>
        </p:spPr>
        <p:txBody>
          <a:bodyPr wrap="none" rtlCol="0">
            <a:spAutoFit/>
          </a:bodyPr>
          <a:lstStyle/>
          <a:p>
            <a:r>
              <a:rPr lang="en-GB" dirty="0">
                <a:solidFill>
                  <a:schemeClr val="bg2">
                    <a:lumMod val="50000"/>
                  </a:schemeClr>
                </a:solidFill>
              </a:rPr>
              <a:t>Logic Apps</a:t>
            </a:r>
          </a:p>
        </p:txBody>
      </p:sp>
      <p:pic>
        <p:nvPicPr>
          <p:cNvPr id="3" name="Picture 2">
            <a:extLst>
              <a:ext uri="{FF2B5EF4-FFF2-40B4-BE49-F238E27FC236}">
                <a16:creationId xmlns:a16="http://schemas.microsoft.com/office/drawing/2014/main" id="{B4888262-5E07-49C6-8DE1-1E6215FE7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13" y="4340581"/>
            <a:ext cx="2649034" cy="1410788"/>
          </a:xfrm>
          <a:prstGeom prst="rect">
            <a:avLst/>
          </a:prstGeom>
        </p:spPr>
      </p:pic>
      <p:pic>
        <p:nvPicPr>
          <p:cNvPr id="6" name="Picture 5">
            <a:extLst>
              <a:ext uri="{FF2B5EF4-FFF2-40B4-BE49-F238E27FC236}">
                <a16:creationId xmlns:a16="http://schemas.microsoft.com/office/drawing/2014/main" id="{05157F92-AB44-44CA-A5BD-6F1FAD21A3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2345" y="4396125"/>
            <a:ext cx="780290" cy="780290"/>
          </a:xfrm>
          <a:prstGeom prst="rect">
            <a:avLst/>
          </a:prstGeom>
        </p:spPr>
      </p:pic>
      <p:sp>
        <p:nvSpPr>
          <p:cNvPr id="15" name="TextBox 14">
            <a:extLst>
              <a:ext uri="{FF2B5EF4-FFF2-40B4-BE49-F238E27FC236}">
                <a16:creationId xmlns:a16="http://schemas.microsoft.com/office/drawing/2014/main" id="{A70A8B95-3D28-443F-8227-B5114E7D5395}"/>
              </a:ext>
            </a:extLst>
          </p:cNvPr>
          <p:cNvSpPr txBox="1"/>
          <p:nvPr/>
        </p:nvSpPr>
        <p:spPr>
          <a:xfrm>
            <a:off x="8051398" y="5382037"/>
            <a:ext cx="1377813" cy="369332"/>
          </a:xfrm>
          <a:prstGeom prst="rect">
            <a:avLst/>
          </a:prstGeom>
          <a:noFill/>
        </p:spPr>
        <p:txBody>
          <a:bodyPr wrap="none" rtlCol="0">
            <a:spAutoFit/>
          </a:bodyPr>
          <a:lstStyle/>
          <a:p>
            <a:r>
              <a:rPr lang="en-GB" dirty="0">
                <a:solidFill>
                  <a:schemeClr val="bg2">
                    <a:lumMod val="50000"/>
                  </a:schemeClr>
                </a:solidFill>
              </a:rPr>
              <a:t>App Services</a:t>
            </a:r>
          </a:p>
        </p:txBody>
      </p:sp>
      <p:pic>
        <p:nvPicPr>
          <p:cNvPr id="13" name="Graphic 12" descr="Add">
            <a:extLst>
              <a:ext uri="{FF2B5EF4-FFF2-40B4-BE49-F238E27FC236}">
                <a16:creationId xmlns:a16="http://schemas.microsoft.com/office/drawing/2014/main" id="{6722885C-44CB-431C-88B1-D13A67FB65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3580" y="4707214"/>
            <a:ext cx="413657" cy="413657"/>
          </a:xfrm>
          <a:prstGeom prst="rect">
            <a:avLst/>
          </a:prstGeom>
        </p:spPr>
      </p:pic>
      <p:pic>
        <p:nvPicPr>
          <p:cNvPr id="18" name="Graphic 17" descr="Add">
            <a:extLst>
              <a:ext uri="{FF2B5EF4-FFF2-40B4-BE49-F238E27FC236}">
                <a16:creationId xmlns:a16="http://schemas.microsoft.com/office/drawing/2014/main" id="{489A995B-92ED-4CD5-A6B3-4B69BC5FC6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53291" y="4707214"/>
            <a:ext cx="413657" cy="413657"/>
          </a:xfrm>
          <a:prstGeom prst="rect">
            <a:avLst/>
          </a:prstGeom>
        </p:spPr>
      </p:pic>
      <p:pic>
        <p:nvPicPr>
          <p:cNvPr id="19" name="Graphic 18" descr="Add">
            <a:extLst>
              <a:ext uri="{FF2B5EF4-FFF2-40B4-BE49-F238E27FC236}">
                <a16:creationId xmlns:a16="http://schemas.microsoft.com/office/drawing/2014/main" id="{E5FEC3FD-1FEF-407D-9676-9C2A4AA0E4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73521" y="4707213"/>
            <a:ext cx="413657" cy="413657"/>
          </a:xfrm>
          <a:prstGeom prst="rect">
            <a:avLst/>
          </a:prstGeom>
        </p:spPr>
      </p:pic>
      <p:pic>
        <p:nvPicPr>
          <p:cNvPr id="22" name="Graphic 21" descr="Add">
            <a:extLst>
              <a:ext uri="{FF2B5EF4-FFF2-40B4-BE49-F238E27FC236}">
                <a16:creationId xmlns:a16="http://schemas.microsoft.com/office/drawing/2014/main" id="{D33D8347-12A6-4F53-86B7-43D873DAB5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91397" y="4707213"/>
            <a:ext cx="413657" cy="413657"/>
          </a:xfrm>
          <a:prstGeom prst="rect">
            <a:avLst/>
          </a:prstGeom>
        </p:spPr>
      </p:pic>
      <p:sp>
        <p:nvSpPr>
          <p:cNvPr id="24" name="TextBox 23">
            <a:extLst>
              <a:ext uri="{FF2B5EF4-FFF2-40B4-BE49-F238E27FC236}">
                <a16:creationId xmlns:a16="http://schemas.microsoft.com/office/drawing/2014/main" id="{484A3BB7-9556-4A3C-A3FF-E152045EA932}"/>
              </a:ext>
            </a:extLst>
          </p:cNvPr>
          <p:cNvSpPr txBox="1"/>
          <p:nvPr/>
        </p:nvSpPr>
        <p:spPr>
          <a:xfrm>
            <a:off x="10337446" y="5345702"/>
            <a:ext cx="899566" cy="369332"/>
          </a:xfrm>
          <a:prstGeom prst="rect">
            <a:avLst/>
          </a:prstGeom>
          <a:noFill/>
        </p:spPr>
        <p:txBody>
          <a:bodyPr wrap="square" rtlCol="0">
            <a:spAutoFit/>
          </a:bodyPr>
          <a:lstStyle/>
          <a:p>
            <a:r>
              <a:rPr lang="en-GB" dirty="0">
                <a:solidFill>
                  <a:schemeClr val="bg2">
                    <a:lumMod val="50000"/>
                  </a:schemeClr>
                </a:solidFill>
              </a:rPr>
              <a:t>Custom</a:t>
            </a:r>
          </a:p>
        </p:txBody>
      </p:sp>
      <p:pic>
        <p:nvPicPr>
          <p:cNvPr id="25" name="Graphic 24" descr="Tools">
            <a:extLst>
              <a:ext uri="{FF2B5EF4-FFF2-40B4-BE49-F238E27FC236}">
                <a16:creationId xmlns:a16="http://schemas.microsoft.com/office/drawing/2014/main" id="{E7C3640D-CEE0-4FCC-98B5-869928F032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7084" y="4396125"/>
            <a:ext cx="780290" cy="780290"/>
          </a:xfrm>
          <a:prstGeom prst="rect">
            <a:avLst/>
          </a:prstGeom>
        </p:spPr>
      </p:pic>
    </p:spTree>
    <p:extLst>
      <p:ext uri="{BB962C8B-B14F-4D97-AF65-F5344CB8AC3E}">
        <p14:creationId xmlns:p14="http://schemas.microsoft.com/office/powerpoint/2010/main" val="110130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AE1DC7-6E48-4256-B599-201BC2522601}"/>
              </a:ext>
            </a:extLst>
          </p:cNvPr>
          <p:cNvSpPr txBox="1">
            <a:spLocks/>
          </p:cNvSpPr>
          <p:nvPr/>
        </p:nvSpPr>
        <p:spPr>
          <a:xfrm>
            <a:off x="431165" y="365762"/>
            <a:ext cx="5978344" cy="64443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solidFill>
                  <a:srgbClr val="0070C0"/>
                </a:solidFill>
                <a:latin typeface="Opensans"/>
                <a:ea typeface="Lato" panose="020F0502020204030203" pitchFamily="34" charset="0"/>
                <a:cs typeface="Lato" panose="020F0502020204030203" pitchFamily="34" charset="0"/>
              </a:rPr>
              <a:t>End-to-End : Healthcare</a:t>
            </a:r>
            <a:endParaRPr lang="en-US" sz="4800" b="1" dirty="0">
              <a:solidFill>
                <a:srgbClr val="0070C0"/>
              </a:solidFill>
              <a:latin typeface="Opensans"/>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23E69AC7-D95A-4FB6-8BC4-1A095F256AA3}"/>
              </a:ext>
            </a:extLst>
          </p:cNvPr>
          <p:cNvPicPr>
            <a:picLocks noChangeAspect="1"/>
          </p:cNvPicPr>
          <p:nvPr/>
        </p:nvPicPr>
        <p:blipFill>
          <a:blip r:embed="rId2"/>
          <a:stretch>
            <a:fillRect/>
          </a:stretch>
        </p:blipFill>
        <p:spPr>
          <a:xfrm>
            <a:off x="790973" y="1509764"/>
            <a:ext cx="10453301" cy="4394199"/>
          </a:xfrm>
          <a:prstGeom prst="rect">
            <a:avLst/>
          </a:prstGeom>
        </p:spPr>
      </p:pic>
    </p:spTree>
    <p:extLst>
      <p:ext uri="{BB962C8B-B14F-4D97-AF65-F5344CB8AC3E}">
        <p14:creationId xmlns:p14="http://schemas.microsoft.com/office/powerpoint/2010/main" val="252270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AE1DC7-6E48-4256-B599-201BC2522601}"/>
              </a:ext>
            </a:extLst>
          </p:cNvPr>
          <p:cNvSpPr txBox="1">
            <a:spLocks/>
          </p:cNvSpPr>
          <p:nvPr/>
        </p:nvSpPr>
        <p:spPr>
          <a:xfrm>
            <a:off x="718548" y="357053"/>
            <a:ext cx="6248310" cy="66818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solidFill>
                  <a:srgbClr val="0070C0"/>
                </a:solidFill>
                <a:latin typeface="Opensans"/>
                <a:ea typeface="Lato" panose="020F0502020204030203" pitchFamily="34" charset="0"/>
                <a:cs typeface="Lato" panose="020F0502020204030203" pitchFamily="34" charset="0"/>
              </a:rPr>
              <a:t>End-to-End : Supply Chain</a:t>
            </a:r>
            <a:endParaRPr lang="en-US" sz="4800" b="1" dirty="0">
              <a:solidFill>
                <a:srgbClr val="0070C0"/>
              </a:solidFill>
              <a:latin typeface="Opensans"/>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5E2FF157-5D12-489A-B729-B76A1619B463}"/>
              </a:ext>
            </a:extLst>
          </p:cNvPr>
          <p:cNvPicPr>
            <a:picLocks noChangeAspect="1"/>
          </p:cNvPicPr>
          <p:nvPr/>
        </p:nvPicPr>
        <p:blipFill>
          <a:blip r:embed="rId2"/>
          <a:stretch>
            <a:fillRect/>
          </a:stretch>
        </p:blipFill>
        <p:spPr>
          <a:xfrm>
            <a:off x="535256" y="1246909"/>
            <a:ext cx="10553185" cy="5078475"/>
          </a:xfrm>
          <a:prstGeom prst="rect">
            <a:avLst/>
          </a:prstGeom>
        </p:spPr>
      </p:pic>
    </p:spTree>
    <p:extLst>
      <p:ext uri="{BB962C8B-B14F-4D97-AF65-F5344CB8AC3E}">
        <p14:creationId xmlns:p14="http://schemas.microsoft.com/office/powerpoint/2010/main" val="217131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AE1DC7-6E48-4256-B599-201BC2522601}"/>
              </a:ext>
            </a:extLst>
          </p:cNvPr>
          <p:cNvSpPr txBox="1">
            <a:spLocks/>
          </p:cNvSpPr>
          <p:nvPr/>
        </p:nvSpPr>
        <p:spPr>
          <a:xfrm>
            <a:off x="1050242" y="2587581"/>
            <a:ext cx="2851966" cy="128016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rgbClr val="0070C0"/>
                </a:solidFill>
                <a:latin typeface="Opensans"/>
                <a:ea typeface="Lato" panose="020F0502020204030203" pitchFamily="34" charset="0"/>
                <a:cs typeface="Lato" panose="020F0502020204030203" pitchFamily="34" charset="0"/>
              </a:rPr>
              <a:t>Common Challenges</a:t>
            </a:r>
            <a:endParaRPr lang="en-US" sz="4800" b="1" dirty="0">
              <a:solidFill>
                <a:srgbClr val="0070C0"/>
              </a:solidFill>
              <a:latin typeface="Opensans"/>
              <a:ea typeface="Lato" panose="020F0502020204030203" pitchFamily="34" charset="0"/>
              <a:cs typeface="Lato" panose="020F0502020204030203" pitchFamily="34" charset="0"/>
            </a:endParaRPr>
          </a:p>
        </p:txBody>
      </p:sp>
      <p:grpSp>
        <p:nvGrpSpPr>
          <p:cNvPr id="3" name="Group 2">
            <a:extLst>
              <a:ext uri="{FF2B5EF4-FFF2-40B4-BE49-F238E27FC236}">
                <a16:creationId xmlns:a16="http://schemas.microsoft.com/office/drawing/2014/main" id="{5D567B38-9B22-4589-AD5D-D94688E1CF8C}"/>
              </a:ext>
            </a:extLst>
          </p:cNvPr>
          <p:cNvGrpSpPr/>
          <p:nvPr/>
        </p:nvGrpSpPr>
        <p:grpSpPr>
          <a:xfrm>
            <a:off x="6122131" y="881102"/>
            <a:ext cx="4264101" cy="541787"/>
            <a:chOff x="1287042" y="2272579"/>
            <a:chExt cx="5732593" cy="876535"/>
          </a:xfrm>
          <a:solidFill>
            <a:srgbClr val="0070C0"/>
          </a:solidFill>
        </p:grpSpPr>
        <p:sp>
          <p:nvSpPr>
            <p:cNvPr id="4" name="Pentagon 22">
              <a:extLst>
                <a:ext uri="{FF2B5EF4-FFF2-40B4-BE49-F238E27FC236}">
                  <a16:creationId xmlns:a16="http://schemas.microsoft.com/office/drawing/2014/main" id="{B87ACBB6-7712-4D76-88DB-6A40D07753F0}"/>
                </a:ext>
              </a:extLst>
            </p:cNvPr>
            <p:cNvSpPr/>
            <p:nvPr/>
          </p:nvSpPr>
          <p:spPr>
            <a:xfrm rot="10800000">
              <a:off x="1287042" y="2272579"/>
              <a:ext cx="5543922" cy="876535"/>
            </a:xfrm>
            <a:prstGeom prst="homePlate">
              <a:avLst/>
            </a:prstGeom>
            <a:grpFill/>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6" name="Pentagon 10">
              <a:extLst>
                <a:ext uri="{FF2B5EF4-FFF2-40B4-BE49-F238E27FC236}">
                  <a16:creationId xmlns:a16="http://schemas.microsoft.com/office/drawing/2014/main" id="{E86A321C-37F8-4612-B588-59E711329F21}"/>
                </a:ext>
              </a:extLst>
            </p:cNvPr>
            <p:cNvSpPr/>
            <p:nvPr/>
          </p:nvSpPr>
          <p:spPr>
            <a:xfrm>
              <a:off x="1694087" y="2272582"/>
              <a:ext cx="5325548" cy="8735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5190" tIns="83820" rIns="156464" bIns="83820" numCol="1" spcCol="1270" anchor="ctr" anchorCtr="0">
              <a:noAutofit/>
            </a:bodyPr>
            <a:lstStyle/>
            <a:p>
              <a:pPr defTabSz="977900">
                <a:lnSpc>
                  <a:spcPct val="90000"/>
                </a:lnSpc>
                <a:spcBef>
                  <a:spcPct val="0"/>
                </a:spcBef>
                <a:spcAft>
                  <a:spcPct val="35000"/>
                </a:spcAft>
              </a:pPr>
              <a:r>
                <a:rPr lang="en-IN" sz="2000" b="1" dirty="0">
                  <a:solidFill>
                    <a:schemeClr val="bg1"/>
                  </a:solidFill>
                  <a:latin typeface="Opensans"/>
                  <a:ea typeface="Lato" panose="020F0502020204030203" pitchFamily="34" charset="0"/>
                  <a:cs typeface="Lato" panose="020F0502020204030203" pitchFamily="34" charset="0"/>
                </a:rPr>
                <a:t>End-to-End Visibility</a:t>
              </a:r>
            </a:p>
          </p:txBody>
        </p:sp>
      </p:grpSp>
      <p:grpSp>
        <p:nvGrpSpPr>
          <p:cNvPr id="10" name="Group 9">
            <a:extLst>
              <a:ext uri="{FF2B5EF4-FFF2-40B4-BE49-F238E27FC236}">
                <a16:creationId xmlns:a16="http://schemas.microsoft.com/office/drawing/2014/main" id="{DFCEA2C3-CA64-4D17-8915-8E9154BD229B}"/>
              </a:ext>
            </a:extLst>
          </p:cNvPr>
          <p:cNvGrpSpPr/>
          <p:nvPr/>
        </p:nvGrpSpPr>
        <p:grpSpPr>
          <a:xfrm>
            <a:off x="6122133" y="1881051"/>
            <a:ext cx="4260188" cy="478237"/>
            <a:chOff x="1303380" y="2272580"/>
            <a:chExt cx="5716255" cy="873504"/>
          </a:xfrm>
          <a:solidFill>
            <a:srgbClr val="0070C0"/>
          </a:solidFill>
        </p:grpSpPr>
        <p:sp>
          <p:nvSpPr>
            <p:cNvPr id="11" name="Pentagon 13">
              <a:extLst>
                <a:ext uri="{FF2B5EF4-FFF2-40B4-BE49-F238E27FC236}">
                  <a16:creationId xmlns:a16="http://schemas.microsoft.com/office/drawing/2014/main" id="{2899ADD3-863B-4161-8E68-F79FE38D8C8D}"/>
                </a:ext>
              </a:extLst>
            </p:cNvPr>
            <p:cNvSpPr/>
            <p:nvPr/>
          </p:nvSpPr>
          <p:spPr>
            <a:xfrm rot="10800000">
              <a:off x="1303380" y="2272582"/>
              <a:ext cx="5716255" cy="873502"/>
            </a:xfrm>
            <a:prstGeom prst="homePlate">
              <a:avLst/>
            </a:prstGeom>
            <a:grpFill/>
            <a:ln>
              <a:solidFill>
                <a:srgbClr val="2070A6"/>
              </a:solidFill>
            </a:ln>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12" name="Pentagon 10">
              <a:extLst>
                <a:ext uri="{FF2B5EF4-FFF2-40B4-BE49-F238E27FC236}">
                  <a16:creationId xmlns:a16="http://schemas.microsoft.com/office/drawing/2014/main" id="{C12942FB-FEC0-4920-B8A7-A07734BB3B8F}"/>
                </a:ext>
              </a:extLst>
            </p:cNvPr>
            <p:cNvSpPr/>
            <p:nvPr/>
          </p:nvSpPr>
          <p:spPr>
            <a:xfrm>
              <a:off x="1694087" y="2272580"/>
              <a:ext cx="5325548" cy="873502"/>
            </a:xfrm>
            <a:prstGeom prst="rect">
              <a:avLst/>
            </a:prstGeom>
            <a:grpFill/>
            <a:ln>
              <a:solidFill>
                <a:srgbClr val="2070A6"/>
              </a:solidFill>
            </a:ln>
          </p:spPr>
          <p:style>
            <a:lnRef idx="0">
              <a:scrgbClr r="0" g="0" b="0"/>
            </a:lnRef>
            <a:fillRef idx="0">
              <a:scrgbClr r="0" g="0" b="0"/>
            </a:fillRef>
            <a:effectRef idx="0">
              <a:scrgbClr r="0" g="0" b="0"/>
            </a:effectRef>
            <a:fontRef idx="minor">
              <a:schemeClr val="lt1"/>
            </a:fontRef>
          </p:style>
          <p:txBody>
            <a:bodyPr spcFirstLastPara="0" vert="horz" wrap="square" lIns="385190" tIns="83820" rIns="156464" bIns="83820" numCol="1" spcCol="1270" anchor="ctr" anchorCtr="0">
              <a:noAutofit/>
            </a:bodyPr>
            <a:lstStyle/>
            <a:p>
              <a:pPr defTabSz="977900">
                <a:lnSpc>
                  <a:spcPct val="90000"/>
                </a:lnSpc>
                <a:spcBef>
                  <a:spcPct val="0"/>
                </a:spcBef>
                <a:spcAft>
                  <a:spcPct val="35000"/>
                </a:spcAft>
              </a:pPr>
              <a:r>
                <a:rPr lang="en-IN" sz="2000" b="1" dirty="0">
                  <a:solidFill>
                    <a:schemeClr val="bg1"/>
                  </a:solidFill>
                  <a:latin typeface="Opensans"/>
                </a:rPr>
                <a:t>Exception Handling</a:t>
              </a:r>
            </a:p>
          </p:txBody>
        </p:sp>
      </p:grpSp>
      <p:grpSp>
        <p:nvGrpSpPr>
          <p:cNvPr id="16" name="Group 15">
            <a:extLst>
              <a:ext uri="{FF2B5EF4-FFF2-40B4-BE49-F238E27FC236}">
                <a16:creationId xmlns:a16="http://schemas.microsoft.com/office/drawing/2014/main" id="{1BA924C2-AE68-4802-B301-3D6EF310789A}"/>
              </a:ext>
            </a:extLst>
          </p:cNvPr>
          <p:cNvGrpSpPr/>
          <p:nvPr/>
        </p:nvGrpSpPr>
        <p:grpSpPr>
          <a:xfrm>
            <a:off x="6122133" y="2817449"/>
            <a:ext cx="4260188" cy="453901"/>
            <a:chOff x="1371382" y="2272582"/>
            <a:chExt cx="5913063" cy="873502"/>
          </a:xfrm>
          <a:solidFill>
            <a:srgbClr val="0070C0"/>
          </a:solidFill>
        </p:grpSpPr>
        <p:sp>
          <p:nvSpPr>
            <p:cNvPr id="17" name="Pentagon 7">
              <a:extLst>
                <a:ext uri="{FF2B5EF4-FFF2-40B4-BE49-F238E27FC236}">
                  <a16:creationId xmlns:a16="http://schemas.microsoft.com/office/drawing/2014/main" id="{FACC780A-A80A-47B2-BDB5-8307A7422169}"/>
                </a:ext>
              </a:extLst>
            </p:cNvPr>
            <p:cNvSpPr/>
            <p:nvPr/>
          </p:nvSpPr>
          <p:spPr>
            <a:xfrm rot="10800000">
              <a:off x="1371382" y="2272582"/>
              <a:ext cx="5648253" cy="873502"/>
            </a:xfrm>
            <a:prstGeom prst="homePlate">
              <a:avLst/>
            </a:prstGeom>
            <a:grpFill/>
            <a:ln>
              <a:solidFill>
                <a:srgbClr val="2070A6"/>
              </a:solidFill>
            </a:ln>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18" name="Pentagon 10">
              <a:extLst>
                <a:ext uri="{FF2B5EF4-FFF2-40B4-BE49-F238E27FC236}">
                  <a16:creationId xmlns:a16="http://schemas.microsoft.com/office/drawing/2014/main" id="{A6182571-D6F0-4B97-B88F-0C62F93B8F6D}"/>
                </a:ext>
              </a:extLst>
            </p:cNvPr>
            <p:cNvSpPr/>
            <p:nvPr/>
          </p:nvSpPr>
          <p:spPr>
            <a:xfrm>
              <a:off x="1694086" y="2272582"/>
              <a:ext cx="5590359" cy="873502"/>
            </a:xfrm>
            <a:prstGeom prst="rect">
              <a:avLst/>
            </a:prstGeom>
            <a:grpFill/>
            <a:ln>
              <a:solidFill>
                <a:srgbClr val="2070A6"/>
              </a:solidFill>
            </a:ln>
          </p:spPr>
          <p:style>
            <a:lnRef idx="0">
              <a:scrgbClr r="0" g="0" b="0"/>
            </a:lnRef>
            <a:fillRef idx="0">
              <a:scrgbClr r="0" g="0" b="0"/>
            </a:fillRef>
            <a:effectRef idx="0">
              <a:scrgbClr r="0" g="0" b="0"/>
            </a:effectRef>
            <a:fontRef idx="minor">
              <a:schemeClr val="lt1"/>
            </a:fontRef>
          </p:style>
          <p:txBody>
            <a:bodyPr spcFirstLastPara="0" vert="horz" wrap="square" lIns="385190" tIns="83820" rIns="156464" bIns="83820" numCol="1" spcCol="1270" anchor="ctr" anchorCtr="0">
              <a:noAutofit/>
            </a:bodyPr>
            <a:lstStyle/>
            <a:p>
              <a:pPr defTabSz="977900">
                <a:lnSpc>
                  <a:spcPct val="90000"/>
                </a:lnSpc>
                <a:spcBef>
                  <a:spcPct val="0"/>
                </a:spcBef>
                <a:spcAft>
                  <a:spcPct val="35000"/>
                </a:spcAft>
              </a:pPr>
              <a:r>
                <a:rPr lang="en-IN" sz="2000" b="1" dirty="0">
                  <a:solidFill>
                    <a:schemeClr val="bg1"/>
                  </a:solidFill>
                  <a:latin typeface="Opensans"/>
                </a:rPr>
                <a:t>Edit &amp; Resubmit Failed Messages</a:t>
              </a:r>
            </a:p>
          </p:txBody>
        </p:sp>
      </p:grpSp>
      <p:grpSp>
        <p:nvGrpSpPr>
          <p:cNvPr id="22" name="Group 21">
            <a:extLst>
              <a:ext uri="{FF2B5EF4-FFF2-40B4-BE49-F238E27FC236}">
                <a16:creationId xmlns:a16="http://schemas.microsoft.com/office/drawing/2014/main" id="{07FA3D70-6F1C-401D-8671-ABC8A68C8DE3}"/>
              </a:ext>
            </a:extLst>
          </p:cNvPr>
          <p:cNvGrpSpPr/>
          <p:nvPr/>
        </p:nvGrpSpPr>
        <p:grpSpPr>
          <a:xfrm>
            <a:off x="6122133" y="3773976"/>
            <a:ext cx="4260188" cy="502883"/>
            <a:chOff x="1273311" y="2272582"/>
            <a:chExt cx="5746324" cy="873502"/>
          </a:xfrm>
          <a:solidFill>
            <a:srgbClr val="0070C0"/>
          </a:solidFill>
        </p:grpSpPr>
        <p:sp>
          <p:nvSpPr>
            <p:cNvPr id="23" name="Pentagon 19">
              <a:extLst>
                <a:ext uri="{FF2B5EF4-FFF2-40B4-BE49-F238E27FC236}">
                  <a16:creationId xmlns:a16="http://schemas.microsoft.com/office/drawing/2014/main" id="{73C07AA9-ECAF-4CD6-9798-EF72AF0683B7}"/>
                </a:ext>
              </a:extLst>
            </p:cNvPr>
            <p:cNvSpPr/>
            <p:nvPr/>
          </p:nvSpPr>
          <p:spPr>
            <a:xfrm rot="10800000">
              <a:off x="1273311" y="2272582"/>
              <a:ext cx="5646510" cy="873502"/>
            </a:xfrm>
            <a:prstGeom prst="homePlate">
              <a:avLst/>
            </a:prstGeom>
            <a:grpFill/>
            <a:ln>
              <a:solidFill>
                <a:srgbClr val="2070A6"/>
              </a:solidFill>
            </a:ln>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24" name="Pentagon 10">
              <a:extLst>
                <a:ext uri="{FF2B5EF4-FFF2-40B4-BE49-F238E27FC236}">
                  <a16:creationId xmlns:a16="http://schemas.microsoft.com/office/drawing/2014/main" id="{12D26D71-ADAD-477C-8E59-15888CDA7B1F}"/>
                </a:ext>
              </a:extLst>
            </p:cNvPr>
            <p:cNvSpPr/>
            <p:nvPr/>
          </p:nvSpPr>
          <p:spPr>
            <a:xfrm rot="21600000">
              <a:off x="1694087" y="2272582"/>
              <a:ext cx="5325548" cy="873502"/>
            </a:xfrm>
            <a:prstGeom prst="rect">
              <a:avLst/>
            </a:prstGeom>
            <a:grpFill/>
            <a:ln>
              <a:solidFill>
                <a:srgbClr val="2070A6"/>
              </a:solidFill>
            </a:ln>
          </p:spPr>
          <p:style>
            <a:lnRef idx="0">
              <a:scrgbClr r="0" g="0" b="0"/>
            </a:lnRef>
            <a:fillRef idx="0">
              <a:scrgbClr r="0" g="0" b="0"/>
            </a:fillRef>
            <a:effectRef idx="0">
              <a:scrgbClr r="0" g="0" b="0"/>
            </a:effectRef>
            <a:fontRef idx="minor">
              <a:schemeClr val="lt1"/>
            </a:fontRef>
          </p:style>
          <p:txBody>
            <a:bodyPr spcFirstLastPara="0" vert="horz" wrap="square" lIns="385190" tIns="83820" rIns="156464" bIns="83820" numCol="1" spcCol="1270" anchor="ctr" anchorCtr="0">
              <a:noAutofit/>
            </a:bodyPr>
            <a:lstStyle/>
            <a:p>
              <a:pPr defTabSz="977900">
                <a:lnSpc>
                  <a:spcPct val="90000"/>
                </a:lnSpc>
                <a:spcBef>
                  <a:spcPct val="0"/>
                </a:spcBef>
                <a:spcAft>
                  <a:spcPct val="35000"/>
                </a:spcAft>
              </a:pPr>
              <a:r>
                <a:rPr lang="en-IN" sz="2000" b="1" dirty="0">
                  <a:solidFill>
                    <a:schemeClr val="bg1"/>
                  </a:solidFill>
                  <a:latin typeface="Opensans"/>
                </a:rPr>
                <a:t>Message Archiving</a:t>
              </a:r>
            </a:p>
          </p:txBody>
        </p:sp>
      </p:grpSp>
      <p:grpSp>
        <p:nvGrpSpPr>
          <p:cNvPr id="25" name="Group 24">
            <a:extLst>
              <a:ext uri="{FF2B5EF4-FFF2-40B4-BE49-F238E27FC236}">
                <a16:creationId xmlns:a16="http://schemas.microsoft.com/office/drawing/2014/main" id="{167F0E78-82A0-4FA6-8EBF-BE3B63ABCFEB}"/>
              </a:ext>
            </a:extLst>
          </p:cNvPr>
          <p:cNvGrpSpPr/>
          <p:nvPr/>
        </p:nvGrpSpPr>
        <p:grpSpPr>
          <a:xfrm>
            <a:off x="5255317" y="3680827"/>
            <a:ext cx="747911" cy="689180"/>
            <a:chOff x="6437980" y="5212856"/>
            <a:chExt cx="747911" cy="689180"/>
          </a:xfrm>
        </p:grpSpPr>
        <p:sp>
          <p:nvSpPr>
            <p:cNvPr id="26" name="Oval 25">
              <a:extLst>
                <a:ext uri="{FF2B5EF4-FFF2-40B4-BE49-F238E27FC236}">
                  <a16:creationId xmlns:a16="http://schemas.microsoft.com/office/drawing/2014/main" id="{AE53BB39-C4E2-4504-AB0E-032CB37423A1}"/>
                </a:ext>
              </a:extLst>
            </p:cNvPr>
            <p:cNvSpPr/>
            <p:nvPr/>
          </p:nvSpPr>
          <p:spPr>
            <a:xfrm>
              <a:off x="6437980" y="5212856"/>
              <a:ext cx="747911" cy="6891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Picture 26">
              <a:extLst>
                <a:ext uri="{FF2B5EF4-FFF2-40B4-BE49-F238E27FC236}">
                  <a16:creationId xmlns:a16="http://schemas.microsoft.com/office/drawing/2014/main" id="{C42E0CCA-3477-448C-8A77-7FFDBE66D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248" y="5336978"/>
              <a:ext cx="459541" cy="459541"/>
            </a:xfrm>
            <a:prstGeom prst="rect">
              <a:avLst/>
            </a:prstGeom>
            <a:ln>
              <a:noFill/>
            </a:ln>
          </p:spPr>
        </p:pic>
      </p:grpSp>
      <p:grpSp>
        <p:nvGrpSpPr>
          <p:cNvPr id="28" name="Group 27">
            <a:extLst>
              <a:ext uri="{FF2B5EF4-FFF2-40B4-BE49-F238E27FC236}">
                <a16:creationId xmlns:a16="http://schemas.microsoft.com/office/drawing/2014/main" id="{C1239B83-57C2-49C3-8685-E3A48C18417A}"/>
              </a:ext>
            </a:extLst>
          </p:cNvPr>
          <p:cNvGrpSpPr/>
          <p:nvPr/>
        </p:nvGrpSpPr>
        <p:grpSpPr>
          <a:xfrm>
            <a:off x="6122131" y="4661844"/>
            <a:ext cx="4260188" cy="502883"/>
            <a:chOff x="1273311" y="2272582"/>
            <a:chExt cx="5746324" cy="873502"/>
          </a:xfrm>
          <a:solidFill>
            <a:srgbClr val="0070C0"/>
          </a:solidFill>
        </p:grpSpPr>
        <p:sp>
          <p:nvSpPr>
            <p:cNvPr id="29" name="Pentagon 19">
              <a:extLst>
                <a:ext uri="{FF2B5EF4-FFF2-40B4-BE49-F238E27FC236}">
                  <a16:creationId xmlns:a16="http://schemas.microsoft.com/office/drawing/2014/main" id="{56296165-0A7A-4C40-85E5-94C54747FF8A}"/>
                </a:ext>
              </a:extLst>
            </p:cNvPr>
            <p:cNvSpPr/>
            <p:nvPr/>
          </p:nvSpPr>
          <p:spPr>
            <a:xfrm rot="10800000">
              <a:off x="1273311" y="2272582"/>
              <a:ext cx="5646510" cy="873502"/>
            </a:xfrm>
            <a:prstGeom prst="homePlate">
              <a:avLst/>
            </a:prstGeom>
            <a:grpFill/>
            <a:ln>
              <a:solidFill>
                <a:srgbClr val="2070A6"/>
              </a:solidFill>
            </a:ln>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30" name="Pentagon 10">
              <a:extLst>
                <a:ext uri="{FF2B5EF4-FFF2-40B4-BE49-F238E27FC236}">
                  <a16:creationId xmlns:a16="http://schemas.microsoft.com/office/drawing/2014/main" id="{34E0B23F-9C85-4339-BD93-B127355AD9FF}"/>
                </a:ext>
              </a:extLst>
            </p:cNvPr>
            <p:cNvSpPr/>
            <p:nvPr/>
          </p:nvSpPr>
          <p:spPr>
            <a:xfrm rot="21600000">
              <a:off x="1694087" y="2272582"/>
              <a:ext cx="5325548" cy="873502"/>
            </a:xfrm>
            <a:prstGeom prst="rect">
              <a:avLst/>
            </a:prstGeom>
            <a:grpFill/>
            <a:ln>
              <a:solidFill>
                <a:srgbClr val="2070A6"/>
              </a:solidFill>
            </a:ln>
          </p:spPr>
          <p:style>
            <a:lnRef idx="0">
              <a:scrgbClr r="0" g="0" b="0"/>
            </a:lnRef>
            <a:fillRef idx="0">
              <a:scrgbClr r="0" g="0" b="0"/>
            </a:fillRef>
            <a:effectRef idx="0">
              <a:scrgbClr r="0" g="0" b="0"/>
            </a:effectRef>
            <a:fontRef idx="minor">
              <a:schemeClr val="lt1"/>
            </a:fontRef>
          </p:style>
          <p:txBody>
            <a:bodyPr spcFirstLastPara="0" vert="horz" wrap="square" lIns="385190" tIns="83820" rIns="156464" bIns="83820" numCol="1" spcCol="1270" anchor="ctr" anchorCtr="0">
              <a:noAutofit/>
            </a:bodyPr>
            <a:lstStyle/>
            <a:p>
              <a:pPr defTabSz="977900">
                <a:lnSpc>
                  <a:spcPct val="90000"/>
                </a:lnSpc>
                <a:spcBef>
                  <a:spcPct val="0"/>
                </a:spcBef>
                <a:spcAft>
                  <a:spcPct val="35000"/>
                </a:spcAft>
              </a:pPr>
              <a:r>
                <a:rPr lang="en-IN" sz="2000" b="1" dirty="0">
                  <a:solidFill>
                    <a:schemeClr val="bg1"/>
                  </a:solidFill>
                  <a:latin typeface="Opensans"/>
                </a:rPr>
                <a:t>Security &amp; Access for Business Process</a:t>
              </a:r>
            </a:p>
          </p:txBody>
        </p:sp>
      </p:grpSp>
      <p:grpSp>
        <p:nvGrpSpPr>
          <p:cNvPr id="31" name="Group 30">
            <a:extLst>
              <a:ext uri="{FF2B5EF4-FFF2-40B4-BE49-F238E27FC236}">
                <a16:creationId xmlns:a16="http://schemas.microsoft.com/office/drawing/2014/main" id="{EDE56984-87C1-481B-937B-AEDBB98EC471}"/>
              </a:ext>
            </a:extLst>
          </p:cNvPr>
          <p:cNvGrpSpPr/>
          <p:nvPr/>
        </p:nvGrpSpPr>
        <p:grpSpPr>
          <a:xfrm>
            <a:off x="5255315" y="4568695"/>
            <a:ext cx="747911" cy="689180"/>
            <a:chOff x="6437980" y="5212856"/>
            <a:chExt cx="747911" cy="689180"/>
          </a:xfrm>
        </p:grpSpPr>
        <p:sp>
          <p:nvSpPr>
            <p:cNvPr id="32" name="Oval 31">
              <a:extLst>
                <a:ext uri="{FF2B5EF4-FFF2-40B4-BE49-F238E27FC236}">
                  <a16:creationId xmlns:a16="http://schemas.microsoft.com/office/drawing/2014/main" id="{340E8DE3-2178-4FDC-962B-039BC5400E68}"/>
                </a:ext>
              </a:extLst>
            </p:cNvPr>
            <p:cNvSpPr/>
            <p:nvPr/>
          </p:nvSpPr>
          <p:spPr>
            <a:xfrm>
              <a:off x="6437980" y="5212856"/>
              <a:ext cx="747911" cy="6891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3" name="Picture 32">
              <a:extLst>
                <a:ext uri="{FF2B5EF4-FFF2-40B4-BE49-F238E27FC236}">
                  <a16:creationId xmlns:a16="http://schemas.microsoft.com/office/drawing/2014/main" id="{25FB83C4-B559-4924-889E-D6B45F493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248" y="5336978"/>
              <a:ext cx="459541" cy="459541"/>
            </a:xfrm>
            <a:prstGeom prst="rect">
              <a:avLst/>
            </a:prstGeom>
            <a:ln>
              <a:noFill/>
            </a:ln>
          </p:spPr>
        </p:pic>
      </p:grpSp>
      <p:grpSp>
        <p:nvGrpSpPr>
          <p:cNvPr id="34" name="Group 33">
            <a:extLst>
              <a:ext uri="{FF2B5EF4-FFF2-40B4-BE49-F238E27FC236}">
                <a16:creationId xmlns:a16="http://schemas.microsoft.com/office/drawing/2014/main" id="{DA9BC3CD-8118-482E-96C8-6911D6D56492}"/>
              </a:ext>
            </a:extLst>
          </p:cNvPr>
          <p:cNvGrpSpPr/>
          <p:nvPr/>
        </p:nvGrpSpPr>
        <p:grpSpPr>
          <a:xfrm>
            <a:off x="6150201" y="5530216"/>
            <a:ext cx="4260188" cy="502883"/>
            <a:chOff x="1273311" y="2272582"/>
            <a:chExt cx="5746324" cy="873502"/>
          </a:xfrm>
          <a:solidFill>
            <a:srgbClr val="0070C0"/>
          </a:solidFill>
        </p:grpSpPr>
        <p:sp>
          <p:nvSpPr>
            <p:cNvPr id="35" name="Pentagon 19">
              <a:extLst>
                <a:ext uri="{FF2B5EF4-FFF2-40B4-BE49-F238E27FC236}">
                  <a16:creationId xmlns:a16="http://schemas.microsoft.com/office/drawing/2014/main" id="{11EF46F2-4833-4203-A8AE-29C32BCB4FE2}"/>
                </a:ext>
              </a:extLst>
            </p:cNvPr>
            <p:cNvSpPr/>
            <p:nvPr/>
          </p:nvSpPr>
          <p:spPr>
            <a:xfrm rot="10800000">
              <a:off x="1273311" y="2272582"/>
              <a:ext cx="5646510" cy="873502"/>
            </a:xfrm>
            <a:prstGeom prst="homePlate">
              <a:avLst/>
            </a:prstGeom>
            <a:grpFill/>
            <a:ln>
              <a:solidFill>
                <a:srgbClr val="2070A6"/>
              </a:solidFill>
            </a:ln>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36" name="Pentagon 10">
              <a:extLst>
                <a:ext uri="{FF2B5EF4-FFF2-40B4-BE49-F238E27FC236}">
                  <a16:creationId xmlns:a16="http://schemas.microsoft.com/office/drawing/2014/main" id="{A7977DFE-F7ED-4DF0-B150-BE9F86C82B26}"/>
                </a:ext>
              </a:extLst>
            </p:cNvPr>
            <p:cNvSpPr/>
            <p:nvPr/>
          </p:nvSpPr>
          <p:spPr>
            <a:xfrm rot="21600000">
              <a:off x="1694087" y="2272582"/>
              <a:ext cx="5325548" cy="873502"/>
            </a:xfrm>
            <a:prstGeom prst="rect">
              <a:avLst/>
            </a:prstGeom>
            <a:grpFill/>
            <a:ln>
              <a:solidFill>
                <a:srgbClr val="2070A6"/>
              </a:solidFill>
            </a:ln>
          </p:spPr>
          <p:style>
            <a:lnRef idx="0">
              <a:scrgbClr r="0" g="0" b="0"/>
            </a:lnRef>
            <a:fillRef idx="0">
              <a:scrgbClr r="0" g="0" b="0"/>
            </a:fillRef>
            <a:effectRef idx="0">
              <a:scrgbClr r="0" g="0" b="0"/>
            </a:effectRef>
            <a:fontRef idx="minor">
              <a:schemeClr val="lt1"/>
            </a:fontRef>
          </p:style>
          <p:txBody>
            <a:bodyPr spcFirstLastPara="0" vert="horz" wrap="square" lIns="385190" tIns="83820" rIns="156464" bIns="83820" numCol="1" spcCol="1270" anchor="ctr" anchorCtr="0">
              <a:noAutofit/>
            </a:bodyPr>
            <a:lstStyle/>
            <a:p>
              <a:pPr defTabSz="977900">
                <a:lnSpc>
                  <a:spcPct val="90000"/>
                </a:lnSpc>
                <a:spcBef>
                  <a:spcPct val="0"/>
                </a:spcBef>
                <a:spcAft>
                  <a:spcPct val="35000"/>
                </a:spcAft>
              </a:pPr>
              <a:r>
                <a:rPr lang="en-IN" sz="2000" b="1" dirty="0">
                  <a:solidFill>
                    <a:schemeClr val="bg1"/>
                  </a:solidFill>
                  <a:latin typeface="Opensans"/>
                </a:rPr>
                <a:t>Monitoring Business Processes</a:t>
              </a:r>
            </a:p>
          </p:txBody>
        </p:sp>
      </p:grpSp>
      <p:grpSp>
        <p:nvGrpSpPr>
          <p:cNvPr id="37" name="Group 36">
            <a:extLst>
              <a:ext uri="{FF2B5EF4-FFF2-40B4-BE49-F238E27FC236}">
                <a16:creationId xmlns:a16="http://schemas.microsoft.com/office/drawing/2014/main" id="{773E7899-6667-4453-89C2-8C546A1B1B23}"/>
              </a:ext>
            </a:extLst>
          </p:cNvPr>
          <p:cNvGrpSpPr/>
          <p:nvPr/>
        </p:nvGrpSpPr>
        <p:grpSpPr>
          <a:xfrm>
            <a:off x="5283385" y="5437067"/>
            <a:ext cx="747911" cy="689180"/>
            <a:chOff x="6437980" y="5212856"/>
            <a:chExt cx="747911" cy="689180"/>
          </a:xfrm>
        </p:grpSpPr>
        <p:sp>
          <p:nvSpPr>
            <p:cNvPr id="38" name="Oval 37">
              <a:extLst>
                <a:ext uri="{FF2B5EF4-FFF2-40B4-BE49-F238E27FC236}">
                  <a16:creationId xmlns:a16="http://schemas.microsoft.com/office/drawing/2014/main" id="{F029EDBF-AB7D-4F68-97B8-7EE893961BC6}"/>
                </a:ext>
              </a:extLst>
            </p:cNvPr>
            <p:cNvSpPr/>
            <p:nvPr/>
          </p:nvSpPr>
          <p:spPr>
            <a:xfrm>
              <a:off x="6437980" y="5212856"/>
              <a:ext cx="747911" cy="6891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9" name="Picture 38">
              <a:extLst>
                <a:ext uri="{FF2B5EF4-FFF2-40B4-BE49-F238E27FC236}">
                  <a16:creationId xmlns:a16="http://schemas.microsoft.com/office/drawing/2014/main" id="{BFE2A327-FA17-4D28-B88A-19661F19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248" y="5336978"/>
              <a:ext cx="459541" cy="459541"/>
            </a:xfrm>
            <a:prstGeom prst="rect">
              <a:avLst/>
            </a:prstGeom>
            <a:ln>
              <a:noFill/>
            </a:ln>
          </p:spPr>
        </p:pic>
      </p:grpSp>
      <p:grpSp>
        <p:nvGrpSpPr>
          <p:cNvPr id="40" name="Group 39">
            <a:extLst>
              <a:ext uri="{FF2B5EF4-FFF2-40B4-BE49-F238E27FC236}">
                <a16:creationId xmlns:a16="http://schemas.microsoft.com/office/drawing/2014/main" id="{F22AA40C-0DF2-4A1E-8E55-6AE5EE0A9A42}"/>
              </a:ext>
            </a:extLst>
          </p:cNvPr>
          <p:cNvGrpSpPr/>
          <p:nvPr/>
        </p:nvGrpSpPr>
        <p:grpSpPr>
          <a:xfrm>
            <a:off x="5233880" y="813661"/>
            <a:ext cx="747911" cy="689180"/>
            <a:chOff x="6437980" y="5212856"/>
            <a:chExt cx="747911" cy="689180"/>
          </a:xfrm>
        </p:grpSpPr>
        <p:sp>
          <p:nvSpPr>
            <p:cNvPr id="41" name="Oval 40">
              <a:extLst>
                <a:ext uri="{FF2B5EF4-FFF2-40B4-BE49-F238E27FC236}">
                  <a16:creationId xmlns:a16="http://schemas.microsoft.com/office/drawing/2014/main" id="{97BB7FFD-9DAA-4F90-A3B6-4BA8D0FED2B2}"/>
                </a:ext>
              </a:extLst>
            </p:cNvPr>
            <p:cNvSpPr/>
            <p:nvPr/>
          </p:nvSpPr>
          <p:spPr>
            <a:xfrm>
              <a:off x="6437980" y="5212856"/>
              <a:ext cx="747911" cy="6891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2" name="Picture 41">
              <a:extLst>
                <a:ext uri="{FF2B5EF4-FFF2-40B4-BE49-F238E27FC236}">
                  <a16:creationId xmlns:a16="http://schemas.microsoft.com/office/drawing/2014/main" id="{248E7654-92BD-4161-AAB6-6EDEDC905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248" y="5336978"/>
              <a:ext cx="459541" cy="459541"/>
            </a:xfrm>
            <a:prstGeom prst="rect">
              <a:avLst/>
            </a:prstGeom>
            <a:ln>
              <a:noFill/>
            </a:ln>
          </p:spPr>
        </p:pic>
      </p:grpSp>
      <p:grpSp>
        <p:nvGrpSpPr>
          <p:cNvPr id="43" name="Group 42">
            <a:extLst>
              <a:ext uri="{FF2B5EF4-FFF2-40B4-BE49-F238E27FC236}">
                <a16:creationId xmlns:a16="http://schemas.microsoft.com/office/drawing/2014/main" id="{E6AF7122-8454-4852-B927-D2547DD5B0DB}"/>
              </a:ext>
            </a:extLst>
          </p:cNvPr>
          <p:cNvGrpSpPr/>
          <p:nvPr/>
        </p:nvGrpSpPr>
        <p:grpSpPr>
          <a:xfrm>
            <a:off x="5255315" y="1815214"/>
            <a:ext cx="747911" cy="689180"/>
            <a:chOff x="6437980" y="5212856"/>
            <a:chExt cx="747911" cy="689180"/>
          </a:xfrm>
        </p:grpSpPr>
        <p:sp>
          <p:nvSpPr>
            <p:cNvPr id="44" name="Oval 43">
              <a:extLst>
                <a:ext uri="{FF2B5EF4-FFF2-40B4-BE49-F238E27FC236}">
                  <a16:creationId xmlns:a16="http://schemas.microsoft.com/office/drawing/2014/main" id="{BFCF46E2-E34F-4D7B-8AE6-BC3FAE08F575}"/>
                </a:ext>
              </a:extLst>
            </p:cNvPr>
            <p:cNvSpPr/>
            <p:nvPr/>
          </p:nvSpPr>
          <p:spPr>
            <a:xfrm>
              <a:off x="6437980" y="5212856"/>
              <a:ext cx="747911" cy="6891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5" name="Picture 44">
              <a:extLst>
                <a:ext uri="{FF2B5EF4-FFF2-40B4-BE49-F238E27FC236}">
                  <a16:creationId xmlns:a16="http://schemas.microsoft.com/office/drawing/2014/main" id="{E13215D6-EE34-472B-8F59-ECF5153D3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248" y="5336978"/>
              <a:ext cx="459541" cy="459541"/>
            </a:xfrm>
            <a:prstGeom prst="rect">
              <a:avLst/>
            </a:prstGeom>
            <a:ln>
              <a:noFill/>
            </a:ln>
          </p:spPr>
        </p:pic>
      </p:grpSp>
      <p:grpSp>
        <p:nvGrpSpPr>
          <p:cNvPr id="46" name="Group 45">
            <a:extLst>
              <a:ext uri="{FF2B5EF4-FFF2-40B4-BE49-F238E27FC236}">
                <a16:creationId xmlns:a16="http://schemas.microsoft.com/office/drawing/2014/main" id="{BEB4336C-52D3-49C8-82FE-69D71FE2EF15}"/>
              </a:ext>
            </a:extLst>
          </p:cNvPr>
          <p:cNvGrpSpPr/>
          <p:nvPr/>
        </p:nvGrpSpPr>
        <p:grpSpPr>
          <a:xfrm>
            <a:off x="5255315" y="2733679"/>
            <a:ext cx="747911" cy="689180"/>
            <a:chOff x="6437980" y="5212856"/>
            <a:chExt cx="747911" cy="689180"/>
          </a:xfrm>
        </p:grpSpPr>
        <p:sp>
          <p:nvSpPr>
            <p:cNvPr id="47" name="Oval 46">
              <a:extLst>
                <a:ext uri="{FF2B5EF4-FFF2-40B4-BE49-F238E27FC236}">
                  <a16:creationId xmlns:a16="http://schemas.microsoft.com/office/drawing/2014/main" id="{35607147-ECD6-4E8D-9AE4-045EE30D2E94}"/>
                </a:ext>
              </a:extLst>
            </p:cNvPr>
            <p:cNvSpPr/>
            <p:nvPr/>
          </p:nvSpPr>
          <p:spPr>
            <a:xfrm>
              <a:off x="6437980" y="5212856"/>
              <a:ext cx="747911" cy="6891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8" name="Picture 47">
              <a:extLst>
                <a:ext uri="{FF2B5EF4-FFF2-40B4-BE49-F238E27FC236}">
                  <a16:creationId xmlns:a16="http://schemas.microsoft.com/office/drawing/2014/main" id="{BF92B5AE-7209-4879-B2D2-FF905434A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248" y="5336978"/>
              <a:ext cx="459541" cy="459541"/>
            </a:xfrm>
            <a:prstGeom prst="rect">
              <a:avLst/>
            </a:prstGeom>
            <a:ln>
              <a:noFill/>
            </a:ln>
          </p:spPr>
        </p:pic>
      </p:grpSp>
    </p:spTree>
    <p:extLst>
      <p:ext uri="{BB962C8B-B14F-4D97-AF65-F5344CB8AC3E}">
        <p14:creationId xmlns:p14="http://schemas.microsoft.com/office/powerpoint/2010/main" val="221959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AE1DC7-6E48-4256-B599-201BC2522601}"/>
              </a:ext>
            </a:extLst>
          </p:cNvPr>
          <p:cNvSpPr txBox="1">
            <a:spLocks/>
          </p:cNvSpPr>
          <p:nvPr/>
        </p:nvSpPr>
        <p:spPr>
          <a:xfrm>
            <a:off x="3720899" y="1737408"/>
            <a:ext cx="6539696" cy="328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rgbClr val="0070C0"/>
                </a:solidFill>
                <a:latin typeface="Opensans"/>
                <a:ea typeface="Lato" panose="020F0502020204030203" pitchFamily="34" charset="0"/>
                <a:cs typeface="Lato" panose="020F0502020204030203" pitchFamily="34" charset="0"/>
              </a:rPr>
              <a:t>Addressing these challenges using </a:t>
            </a:r>
          </a:p>
          <a:p>
            <a:pPr algn="l"/>
            <a:r>
              <a:rPr lang="en-GB" sz="4800" b="1" dirty="0">
                <a:solidFill>
                  <a:srgbClr val="0070C0"/>
                </a:solidFill>
                <a:latin typeface="Opensans"/>
                <a:ea typeface="Lato" panose="020F0502020204030203" pitchFamily="34" charset="0"/>
                <a:cs typeface="Lato" panose="020F0502020204030203" pitchFamily="34" charset="0"/>
              </a:rPr>
              <a:t>*custom solution*  requires significant efforts</a:t>
            </a:r>
            <a:endParaRPr lang="en-US" sz="4800" b="1" dirty="0">
              <a:solidFill>
                <a:srgbClr val="0070C0"/>
              </a:solidFill>
              <a:latin typeface="Opensans"/>
              <a:ea typeface="Lato" panose="020F0502020204030203" pitchFamily="34" charset="0"/>
              <a:cs typeface="Lato" panose="020F0502020204030203" pitchFamily="34" charset="0"/>
            </a:endParaRPr>
          </a:p>
          <a:p>
            <a:endParaRPr lang="en-US" sz="2800" b="1" dirty="0">
              <a:solidFill>
                <a:srgbClr val="0070C0"/>
              </a:solidFill>
              <a:latin typeface="Opensans"/>
              <a:ea typeface="Lato" panose="020F0502020204030203" pitchFamily="34" charset="0"/>
              <a:cs typeface="Lato" panose="020F0502020204030203" pitchFamily="34" charset="0"/>
            </a:endParaRPr>
          </a:p>
        </p:txBody>
      </p:sp>
      <p:cxnSp>
        <p:nvCxnSpPr>
          <p:cNvPr id="20" name="Straight Connector 19">
            <a:extLst>
              <a:ext uri="{FF2B5EF4-FFF2-40B4-BE49-F238E27FC236}">
                <a16:creationId xmlns:a16="http://schemas.microsoft.com/office/drawing/2014/main" id="{29937E4A-F66B-4D70-BBB6-15598531E016}"/>
              </a:ext>
            </a:extLst>
          </p:cNvPr>
          <p:cNvCxnSpPr>
            <a:cxnSpLocks/>
          </p:cNvCxnSpPr>
          <p:nvPr/>
        </p:nvCxnSpPr>
        <p:spPr>
          <a:xfrm>
            <a:off x="3511188" y="1820386"/>
            <a:ext cx="0" cy="2618264"/>
          </a:xfrm>
          <a:prstGeom prst="line">
            <a:avLst/>
          </a:prstGeom>
          <a:ln w="69850" cmpd="sng">
            <a:solidFill>
              <a:srgbClr val="3ECE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67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AE1DC7-6E48-4256-B599-201BC2522601}"/>
              </a:ext>
            </a:extLst>
          </p:cNvPr>
          <p:cNvSpPr txBox="1">
            <a:spLocks/>
          </p:cNvSpPr>
          <p:nvPr/>
        </p:nvSpPr>
        <p:spPr>
          <a:xfrm>
            <a:off x="1249768" y="557621"/>
            <a:ext cx="9696905" cy="20726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solidFill>
                  <a:srgbClr val="FD95A6"/>
                </a:solidFill>
                <a:latin typeface="Opensans"/>
                <a:ea typeface="Lato" panose="020F0502020204030203" pitchFamily="34" charset="0"/>
                <a:cs typeface="Lato" panose="020F0502020204030203" pitchFamily="34" charset="0"/>
              </a:rPr>
              <a:t>20-30% of time </a:t>
            </a:r>
            <a:r>
              <a:rPr lang="en-GB" sz="4800" b="1" dirty="0">
                <a:solidFill>
                  <a:srgbClr val="0070C0"/>
                </a:solidFill>
                <a:latin typeface="Opensans"/>
                <a:ea typeface="Lato" panose="020F0502020204030203" pitchFamily="34" charset="0"/>
                <a:cs typeface="Lato" panose="020F0502020204030203" pitchFamily="34" charset="0"/>
              </a:rPr>
              <a:t>is spent on building end-to-end trackability</a:t>
            </a:r>
            <a:endParaRPr lang="en-US" sz="4800" b="1" dirty="0">
              <a:solidFill>
                <a:srgbClr val="0070C0"/>
              </a:solidFill>
              <a:latin typeface="Opensans"/>
              <a:ea typeface="Lato" panose="020F0502020204030203" pitchFamily="34" charset="0"/>
              <a:cs typeface="Lato" panose="020F0502020204030203" pitchFamily="34" charset="0"/>
            </a:endParaRPr>
          </a:p>
          <a:p>
            <a:endParaRPr lang="en-US" sz="2800" b="1" dirty="0">
              <a:solidFill>
                <a:srgbClr val="0070C0"/>
              </a:solidFill>
              <a:latin typeface="Opensans"/>
              <a:ea typeface="Lato" panose="020F0502020204030203" pitchFamily="34" charset="0"/>
              <a:cs typeface="Lato" panose="020F0502020204030203" pitchFamily="34" charset="0"/>
            </a:endParaRPr>
          </a:p>
        </p:txBody>
      </p:sp>
      <p:sp>
        <p:nvSpPr>
          <p:cNvPr id="3" name="Title 1">
            <a:extLst>
              <a:ext uri="{FF2B5EF4-FFF2-40B4-BE49-F238E27FC236}">
                <a16:creationId xmlns:a16="http://schemas.microsoft.com/office/drawing/2014/main" id="{A6683621-CE20-4617-8806-CD26A2DE2669}"/>
              </a:ext>
            </a:extLst>
          </p:cNvPr>
          <p:cNvSpPr txBox="1">
            <a:spLocks/>
          </p:cNvSpPr>
          <p:nvPr/>
        </p:nvSpPr>
        <p:spPr>
          <a:xfrm>
            <a:off x="1138689" y="2876549"/>
            <a:ext cx="9919062" cy="12717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solidFill>
                  <a:srgbClr val="0070C0"/>
                </a:solidFill>
                <a:latin typeface="Opensans"/>
                <a:ea typeface="Lato" panose="020F0502020204030203" pitchFamily="34" charset="0"/>
                <a:cs typeface="Lato" panose="020F0502020204030203" pitchFamily="34" charset="0"/>
              </a:rPr>
              <a:t>…still you can’t get a polished solution</a:t>
            </a:r>
            <a:endParaRPr lang="en-US" sz="4800" b="1" dirty="0">
              <a:solidFill>
                <a:srgbClr val="0070C0"/>
              </a:solidFill>
              <a:latin typeface="Opensans"/>
              <a:ea typeface="Lato" panose="020F0502020204030203" pitchFamily="34" charset="0"/>
              <a:cs typeface="Lato" panose="020F0502020204030203" pitchFamily="34" charset="0"/>
            </a:endParaRPr>
          </a:p>
          <a:p>
            <a:endParaRPr lang="en-US" sz="2800" b="1" dirty="0">
              <a:solidFill>
                <a:srgbClr val="0070C0"/>
              </a:solidFill>
              <a:latin typeface="Opensans"/>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82E2BCE1-40CC-4042-A0B3-377FD3D1216D}"/>
              </a:ext>
            </a:extLst>
          </p:cNvPr>
          <p:cNvSpPr txBox="1">
            <a:spLocks/>
          </p:cNvSpPr>
          <p:nvPr/>
        </p:nvSpPr>
        <p:spPr>
          <a:xfrm>
            <a:off x="1138689" y="4557847"/>
            <a:ext cx="9919062" cy="1704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solidFill>
                  <a:srgbClr val="0070C0"/>
                </a:solidFill>
                <a:latin typeface="Opensans"/>
                <a:ea typeface="Lato" panose="020F0502020204030203" pitchFamily="34" charset="0"/>
                <a:cs typeface="Lato" panose="020F0502020204030203" pitchFamily="34" charset="0"/>
              </a:rPr>
              <a:t>Atomic Scope tries to reduce this effort to </a:t>
            </a:r>
            <a:r>
              <a:rPr lang="en-GB" sz="4800" b="1" dirty="0">
                <a:solidFill>
                  <a:srgbClr val="00B050"/>
                </a:solidFill>
                <a:latin typeface="Opensans"/>
                <a:ea typeface="Lato" panose="020F0502020204030203" pitchFamily="34" charset="0"/>
                <a:cs typeface="Lato" panose="020F0502020204030203" pitchFamily="34" charset="0"/>
              </a:rPr>
              <a:t>less than 5%</a:t>
            </a:r>
            <a:endParaRPr lang="en-US" sz="4800" b="1" dirty="0">
              <a:solidFill>
                <a:srgbClr val="00B050"/>
              </a:solidFill>
              <a:latin typeface="Opensans"/>
              <a:ea typeface="Lato" panose="020F0502020204030203" pitchFamily="34" charset="0"/>
              <a:cs typeface="Lato" panose="020F0502020204030203" pitchFamily="34" charset="0"/>
            </a:endParaRPr>
          </a:p>
          <a:p>
            <a:endParaRPr lang="en-US" sz="2800" b="1" dirty="0">
              <a:solidFill>
                <a:srgbClr val="0070C0"/>
              </a:solidFill>
              <a:latin typeface="Opensans"/>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3703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3C3A61-32C6-431D-B2EE-F56E4E264B63}"/>
              </a:ext>
            </a:extLst>
          </p:cNvPr>
          <p:cNvSpPr/>
          <p:nvPr/>
        </p:nvSpPr>
        <p:spPr>
          <a:xfrm>
            <a:off x="4450803" y="2200167"/>
            <a:ext cx="3004770" cy="815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t>Define your Business Process</a:t>
            </a:r>
          </a:p>
        </p:txBody>
      </p:sp>
      <p:sp>
        <p:nvSpPr>
          <p:cNvPr id="7" name="Rectangle 6">
            <a:extLst>
              <a:ext uri="{FF2B5EF4-FFF2-40B4-BE49-F238E27FC236}">
                <a16:creationId xmlns:a16="http://schemas.microsoft.com/office/drawing/2014/main" id="{DCC9E1A8-5ED4-4E6A-B93F-47EC3FAD6C7C}"/>
              </a:ext>
            </a:extLst>
          </p:cNvPr>
          <p:cNvSpPr/>
          <p:nvPr/>
        </p:nvSpPr>
        <p:spPr>
          <a:xfrm>
            <a:off x="4447722" y="3408259"/>
            <a:ext cx="3004770" cy="789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t>Define Stages &amp; Transaction in your Business Process</a:t>
            </a:r>
          </a:p>
        </p:txBody>
      </p:sp>
      <p:sp>
        <p:nvSpPr>
          <p:cNvPr id="8" name="Rectangle 7">
            <a:extLst>
              <a:ext uri="{FF2B5EF4-FFF2-40B4-BE49-F238E27FC236}">
                <a16:creationId xmlns:a16="http://schemas.microsoft.com/office/drawing/2014/main" id="{074F9B8E-9A69-48C2-B5A6-E6D2F37BDFC0}"/>
              </a:ext>
            </a:extLst>
          </p:cNvPr>
          <p:cNvSpPr/>
          <p:nvPr/>
        </p:nvSpPr>
        <p:spPr>
          <a:xfrm>
            <a:off x="4458675" y="4589620"/>
            <a:ext cx="3004770" cy="1058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t>Add Properties to Track (JSON Path, XPath, Context Properties, HTTP Headers) </a:t>
            </a:r>
          </a:p>
        </p:txBody>
      </p:sp>
      <p:sp>
        <p:nvSpPr>
          <p:cNvPr id="9" name="Rectangle 8">
            <a:extLst>
              <a:ext uri="{FF2B5EF4-FFF2-40B4-BE49-F238E27FC236}">
                <a16:creationId xmlns:a16="http://schemas.microsoft.com/office/drawing/2014/main" id="{38515A20-9CF9-466C-A569-050DFD6CEFA7}"/>
              </a:ext>
            </a:extLst>
          </p:cNvPr>
          <p:cNvSpPr/>
          <p:nvPr/>
        </p:nvSpPr>
        <p:spPr>
          <a:xfrm>
            <a:off x="7995945" y="4576887"/>
            <a:ext cx="3881511" cy="1701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Add Instrumentation in your solution (BizTalk Pipelines, Orchestrations, Azure Logic Apps, Azure Functions, .NET Code, Web API) using Atomic Scope components</a:t>
            </a:r>
          </a:p>
        </p:txBody>
      </p:sp>
      <p:grpSp>
        <p:nvGrpSpPr>
          <p:cNvPr id="18" name="Group 17">
            <a:extLst>
              <a:ext uri="{FF2B5EF4-FFF2-40B4-BE49-F238E27FC236}">
                <a16:creationId xmlns:a16="http://schemas.microsoft.com/office/drawing/2014/main" id="{52064712-F447-4D83-876C-E46A9FCC8FC1}"/>
              </a:ext>
            </a:extLst>
          </p:cNvPr>
          <p:cNvGrpSpPr/>
          <p:nvPr/>
        </p:nvGrpSpPr>
        <p:grpSpPr>
          <a:xfrm>
            <a:off x="3725963" y="176958"/>
            <a:ext cx="1819036" cy="1814170"/>
            <a:chOff x="6122396" y="4757063"/>
            <a:chExt cx="1928578" cy="1928578"/>
          </a:xfrm>
        </p:grpSpPr>
        <p:pic>
          <p:nvPicPr>
            <p:cNvPr id="11" name="Graphic 10" descr="Laptop">
              <a:extLst>
                <a:ext uri="{FF2B5EF4-FFF2-40B4-BE49-F238E27FC236}">
                  <a16:creationId xmlns:a16="http://schemas.microsoft.com/office/drawing/2014/main" id="{008EF501-59EE-462C-8A14-669A2CD31F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2396" y="4757063"/>
              <a:ext cx="1928578" cy="1928578"/>
            </a:xfrm>
            <a:prstGeom prst="rect">
              <a:avLst/>
            </a:prstGeom>
          </p:spPr>
        </p:pic>
        <p:pic>
          <p:nvPicPr>
            <p:cNvPr id="12" name="Graphic 11" descr="Bar chart">
              <a:extLst>
                <a:ext uri="{FF2B5EF4-FFF2-40B4-BE49-F238E27FC236}">
                  <a16:creationId xmlns:a16="http://schemas.microsoft.com/office/drawing/2014/main" id="{5E419DAD-138E-4D10-A043-10DBEF8562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6113" y="5662717"/>
              <a:ext cx="280141" cy="280141"/>
            </a:xfrm>
            <a:prstGeom prst="rect">
              <a:avLst/>
            </a:prstGeom>
          </p:spPr>
        </p:pic>
        <p:pic>
          <p:nvPicPr>
            <p:cNvPr id="13" name="Graphic 12" descr="Downward trend">
              <a:extLst>
                <a:ext uri="{FF2B5EF4-FFF2-40B4-BE49-F238E27FC236}">
                  <a16:creationId xmlns:a16="http://schemas.microsoft.com/office/drawing/2014/main" id="{69DACA6C-28C1-4A9E-B155-BAC185431B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18840" y="5645341"/>
              <a:ext cx="280141" cy="280141"/>
            </a:xfrm>
            <a:prstGeom prst="rect">
              <a:avLst/>
            </a:prstGeom>
          </p:spPr>
        </p:pic>
        <p:pic>
          <p:nvPicPr>
            <p:cNvPr id="14" name="Graphic 13" descr="Upward trend">
              <a:extLst>
                <a:ext uri="{FF2B5EF4-FFF2-40B4-BE49-F238E27FC236}">
                  <a16:creationId xmlns:a16="http://schemas.microsoft.com/office/drawing/2014/main" id="{0A1E482F-20CD-42BB-83D0-CBC0C686F2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88650" y="5664351"/>
              <a:ext cx="280141" cy="280141"/>
            </a:xfrm>
            <a:prstGeom prst="rect">
              <a:avLst/>
            </a:prstGeom>
          </p:spPr>
        </p:pic>
        <p:pic>
          <p:nvPicPr>
            <p:cNvPr id="15" name="Graphic 14" descr="Playbook">
              <a:extLst>
                <a:ext uri="{FF2B5EF4-FFF2-40B4-BE49-F238E27FC236}">
                  <a16:creationId xmlns:a16="http://schemas.microsoft.com/office/drawing/2014/main" id="{9C3A7F47-0D90-4AE5-B472-3BF8352852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76306" y="5339246"/>
              <a:ext cx="280141" cy="280141"/>
            </a:xfrm>
            <a:prstGeom prst="rect">
              <a:avLst/>
            </a:prstGeom>
          </p:spPr>
        </p:pic>
        <p:pic>
          <p:nvPicPr>
            <p:cNvPr id="16" name="Graphic 15" descr="Pie chart">
              <a:extLst>
                <a:ext uri="{FF2B5EF4-FFF2-40B4-BE49-F238E27FC236}">
                  <a16:creationId xmlns:a16="http://schemas.microsoft.com/office/drawing/2014/main" id="{802C4B6C-D5C3-4709-B901-07F03E1633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36496" y="5366675"/>
              <a:ext cx="280141" cy="280141"/>
            </a:xfrm>
            <a:prstGeom prst="rect">
              <a:avLst/>
            </a:prstGeom>
          </p:spPr>
        </p:pic>
        <p:pic>
          <p:nvPicPr>
            <p:cNvPr id="17" name="Graphic 16" descr="Table">
              <a:extLst>
                <a:ext uri="{FF2B5EF4-FFF2-40B4-BE49-F238E27FC236}">
                  <a16:creationId xmlns:a16="http://schemas.microsoft.com/office/drawing/2014/main" id="{434800C0-C5FD-4714-B06D-9DFE5EDB643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88650" y="5366676"/>
              <a:ext cx="280141" cy="280141"/>
            </a:xfrm>
            <a:prstGeom prst="rect">
              <a:avLst/>
            </a:prstGeom>
          </p:spPr>
        </p:pic>
      </p:grpSp>
      <p:sp>
        <p:nvSpPr>
          <p:cNvPr id="19" name="TextBox 18">
            <a:extLst>
              <a:ext uri="{FF2B5EF4-FFF2-40B4-BE49-F238E27FC236}">
                <a16:creationId xmlns:a16="http://schemas.microsoft.com/office/drawing/2014/main" id="{A315B0FC-F404-44F9-971C-817FA5846F03}"/>
              </a:ext>
            </a:extLst>
          </p:cNvPr>
          <p:cNvSpPr txBox="1"/>
          <p:nvPr/>
        </p:nvSpPr>
        <p:spPr>
          <a:xfrm>
            <a:off x="5602533" y="531886"/>
            <a:ext cx="1860912" cy="707886"/>
          </a:xfrm>
          <a:prstGeom prst="rect">
            <a:avLst/>
          </a:prstGeom>
          <a:noFill/>
        </p:spPr>
        <p:txBody>
          <a:bodyPr wrap="square" rtlCol="0">
            <a:spAutoFit/>
          </a:bodyPr>
          <a:lstStyle/>
          <a:p>
            <a:r>
              <a:rPr lang="en-GB" sz="2000" b="1" dirty="0">
                <a:solidFill>
                  <a:srgbClr val="0070C0"/>
                </a:solidFill>
                <a:latin typeface="Opensans"/>
              </a:rPr>
              <a:t>ATOMIC SCOPE</a:t>
            </a:r>
          </a:p>
          <a:p>
            <a:r>
              <a:rPr lang="en-GB" sz="2000" b="1" dirty="0">
                <a:solidFill>
                  <a:srgbClr val="0070C0"/>
                </a:solidFill>
                <a:latin typeface="Opensans"/>
              </a:rPr>
              <a:t>Web Portal</a:t>
            </a:r>
          </a:p>
        </p:txBody>
      </p:sp>
      <p:pic>
        <p:nvPicPr>
          <p:cNvPr id="20" name="Picture 19">
            <a:extLst>
              <a:ext uri="{FF2B5EF4-FFF2-40B4-BE49-F238E27FC236}">
                <a16:creationId xmlns:a16="http://schemas.microsoft.com/office/drawing/2014/main" id="{83DCA9CC-D3F0-488B-947F-2BDAD2ABFA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72979" y="3284669"/>
            <a:ext cx="624368" cy="624368"/>
          </a:xfrm>
          <a:prstGeom prst="rect">
            <a:avLst/>
          </a:prstGeom>
        </p:spPr>
      </p:pic>
      <p:pic>
        <p:nvPicPr>
          <p:cNvPr id="21" name="Picture 20">
            <a:extLst>
              <a:ext uri="{FF2B5EF4-FFF2-40B4-BE49-F238E27FC236}">
                <a16:creationId xmlns:a16="http://schemas.microsoft.com/office/drawing/2014/main" id="{2DBD9395-AB10-4AC4-885D-7B019C9A34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11272" y="3265490"/>
            <a:ext cx="624368" cy="624368"/>
          </a:xfrm>
          <a:prstGeom prst="rect">
            <a:avLst/>
          </a:prstGeom>
        </p:spPr>
      </p:pic>
      <p:sp>
        <p:nvSpPr>
          <p:cNvPr id="22" name="TextBox 21">
            <a:extLst>
              <a:ext uri="{FF2B5EF4-FFF2-40B4-BE49-F238E27FC236}">
                <a16:creationId xmlns:a16="http://schemas.microsoft.com/office/drawing/2014/main" id="{FE4DDBE6-46DD-4109-8575-A2D75F7C1EFE}"/>
              </a:ext>
            </a:extLst>
          </p:cNvPr>
          <p:cNvSpPr txBox="1"/>
          <p:nvPr/>
        </p:nvSpPr>
        <p:spPr>
          <a:xfrm>
            <a:off x="9038567" y="3810834"/>
            <a:ext cx="893193" cy="307777"/>
          </a:xfrm>
          <a:prstGeom prst="rect">
            <a:avLst/>
          </a:prstGeom>
          <a:noFill/>
        </p:spPr>
        <p:txBody>
          <a:bodyPr wrap="none" rtlCol="0">
            <a:spAutoFit/>
          </a:bodyPr>
          <a:lstStyle/>
          <a:p>
            <a:r>
              <a:rPr lang="en-GB" sz="1400" dirty="0">
                <a:solidFill>
                  <a:schemeClr val="bg2">
                    <a:lumMod val="50000"/>
                  </a:schemeClr>
                </a:solidFill>
              </a:rPr>
              <a:t>Functions</a:t>
            </a:r>
          </a:p>
        </p:txBody>
      </p:sp>
      <p:sp>
        <p:nvSpPr>
          <p:cNvPr id="23" name="TextBox 22">
            <a:extLst>
              <a:ext uri="{FF2B5EF4-FFF2-40B4-BE49-F238E27FC236}">
                <a16:creationId xmlns:a16="http://schemas.microsoft.com/office/drawing/2014/main" id="{DE31CED6-3010-4357-9C54-6DB8D8B1D4BC}"/>
              </a:ext>
            </a:extLst>
          </p:cNvPr>
          <p:cNvSpPr txBox="1"/>
          <p:nvPr/>
        </p:nvSpPr>
        <p:spPr>
          <a:xfrm>
            <a:off x="8084878" y="3819193"/>
            <a:ext cx="1182183" cy="307777"/>
          </a:xfrm>
          <a:prstGeom prst="rect">
            <a:avLst/>
          </a:prstGeom>
          <a:noFill/>
        </p:spPr>
        <p:txBody>
          <a:bodyPr wrap="square" rtlCol="0">
            <a:spAutoFit/>
          </a:bodyPr>
          <a:lstStyle/>
          <a:p>
            <a:r>
              <a:rPr lang="en-GB" sz="1400" dirty="0">
                <a:solidFill>
                  <a:schemeClr val="bg2">
                    <a:lumMod val="50000"/>
                  </a:schemeClr>
                </a:solidFill>
              </a:rPr>
              <a:t>Logic Apps</a:t>
            </a:r>
          </a:p>
        </p:txBody>
      </p:sp>
      <p:pic>
        <p:nvPicPr>
          <p:cNvPr id="24" name="Picture 23">
            <a:extLst>
              <a:ext uri="{FF2B5EF4-FFF2-40B4-BE49-F238E27FC236}">
                <a16:creationId xmlns:a16="http://schemas.microsoft.com/office/drawing/2014/main" id="{8BDE30BE-A714-46FF-9DF0-783B93F11EC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87319" y="1806434"/>
            <a:ext cx="2004494" cy="1067527"/>
          </a:xfrm>
          <a:prstGeom prst="rect">
            <a:avLst/>
          </a:prstGeom>
        </p:spPr>
      </p:pic>
      <p:pic>
        <p:nvPicPr>
          <p:cNvPr id="25" name="Picture 24">
            <a:extLst>
              <a:ext uri="{FF2B5EF4-FFF2-40B4-BE49-F238E27FC236}">
                <a16:creationId xmlns:a16="http://schemas.microsoft.com/office/drawing/2014/main" id="{3FD407CD-BB81-4DF3-AF3C-2678E6D0F26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91827" y="3293027"/>
            <a:ext cx="510679" cy="510679"/>
          </a:xfrm>
          <a:prstGeom prst="rect">
            <a:avLst/>
          </a:prstGeom>
        </p:spPr>
      </p:pic>
      <p:sp>
        <p:nvSpPr>
          <p:cNvPr id="26" name="TextBox 25">
            <a:extLst>
              <a:ext uri="{FF2B5EF4-FFF2-40B4-BE49-F238E27FC236}">
                <a16:creationId xmlns:a16="http://schemas.microsoft.com/office/drawing/2014/main" id="{C4348F27-8380-47CF-BAEB-896ACA0CF2F8}"/>
              </a:ext>
            </a:extLst>
          </p:cNvPr>
          <p:cNvSpPr txBox="1"/>
          <p:nvPr/>
        </p:nvSpPr>
        <p:spPr>
          <a:xfrm>
            <a:off x="10025841" y="3819191"/>
            <a:ext cx="1112869" cy="307777"/>
          </a:xfrm>
          <a:prstGeom prst="rect">
            <a:avLst/>
          </a:prstGeom>
          <a:noFill/>
        </p:spPr>
        <p:txBody>
          <a:bodyPr wrap="none" rtlCol="0">
            <a:spAutoFit/>
          </a:bodyPr>
          <a:lstStyle/>
          <a:p>
            <a:r>
              <a:rPr lang="en-GB" sz="1400" dirty="0">
                <a:solidFill>
                  <a:schemeClr val="bg2">
                    <a:lumMod val="50000"/>
                  </a:schemeClr>
                </a:solidFill>
              </a:rPr>
              <a:t>App Services</a:t>
            </a:r>
          </a:p>
        </p:txBody>
      </p:sp>
      <p:pic>
        <p:nvPicPr>
          <p:cNvPr id="27" name="Graphic 26" descr="Tools">
            <a:extLst>
              <a:ext uri="{FF2B5EF4-FFF2-40B4-BE49-F238E27FC236}">
                <a16:creationId xmlns:a16="http://schemas.microsoft.com/office/drawing/2014/main" id="{036BEA79-5A47-4D68-86DC-12FE391A0A7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138710" y="3254538"/>
            <a:ext cx="522180" cy="522180"/>
          </a:xfrm>
          <a:prstGeom prst="rect">
            <a:avLst/>
          </a:prstGeom>
        </p:spPr>
      </p:pic>
      <p:sp>
        <p:nvSpPr>
          <p:cNvPr id="28" name="TextBox 27">
            <a:extLst>
              <a:ext uri="{FF2B5EF4-FFF2-40B4-BE49-F238E27FC236}">
                <a16:creationId xmlns:a16="http://schemas.microsoft.com/office/drawing/2014/main" id="{232737CD-59D9-498E-81C0-D36C5101D561}"/>
              </a:ext>
            </a:extLst>
          </p:cNvPr>
          <p:cNvSpPr txBox="1"/>
          <p:nvPr/>
        </p:nvSpPr>
        <p:spPr>
          <a:xfrm>
            <a:off x="11096986" y="3808573"/>
            <a:ext cx="780470" cy="307777"/>
          </a:xfrm>
          <a:prstGeom prst="rect">
            <a:avLst/>
          </a:prstGeom>
          <a:noFill/>
        </p:spPr>
        <p:txBody>
          <a:bodyPr wrap="none" rtlCol="0">
            <a:spAutoFit/>
          </a:bodyPr>
          <a:lstStyle/>
          <a:p>
            <a:r>
              <a:rPr lang="en-GB" sz="1400" dirty="0">
                <a:solidFill>
                  <a:schemeClr val="bg2">
                    <a:lumMod val="50000"/>
                  </a:schemeClr>
                </a:solidFill>
              </a:rPr>
              <a:t>Custom </a:t>
            </a:r>
          </a:p>
        </p:txBody>
      </p:sp>
      <p:sp>
        <p:nvSpPr>
          <p:cNvPr id="29" name="TextBox 28">
            <a:extLst>
              <a:ext uri="{FF2B5EF4-FFF2-40B4-BE49-F238E27FC236}">
                <a16:creationId xmlns:a16="http://schemas.microsoft.com/office/drawing/2014/main" id="{C88D07E9-D304-4588-AA9C-74CD64137880}"/>
              </a:ext>
            </a:extLst>
          </p:cNvPr>
          <p:cNvSpPr txBox="1"/>
          <p:nvPr/>
        </p:nvSpPr>
        <p:spPr>
          <a:xfrm>
            <a:off x="7942780" y="483698"/>
            <a:ext cx="3792578" cy="707886"/>
          </a:xfrm>
          <a:prstGeom prst="rect">
            <a:avLst/>
          </a:prstGeom>
          <a:noFill/>
        </p:spPr>
        <p:txBody>
          <a:bodyPr wrap="square" rtlCol="0">
            <a:spAutoFit/>
          </a:bodyPr>
          <a:lstStyle/>
          <a:p>
            <a:r>
              <a:rPr lang="en-GB" sz="2000" b="1" dirty="0">
                <a:solidFill>
                  <a:srgbClr val="0070C0"/>
                </a:solidFill>
                <a:latin typeface="Opensans"/>
              </a:rPr>
              <a:t>Your Solution – Hybrid Integration</a:t>
            </a:r>
          </a:p>
          <a:p>
            <a:r>
              <a:rPr lang="en-GB" sz="2000" b="1" dirty="0">
                <a:solidFill>
                  <a:srgbClr val="0070C0"/>
                </a:solidFill>
                <a:latin typeface="Opensans"/>
              </a:rPr>
              <a:t>(ex: Purchase Order Processing)</a:t>
            </a:r>
          </a:p>
        </p:txBody>
      </p:sp>
      <p:sp>
        <p:nvSpPr>
          <p:cNvPr id="30" name="Rectangle 29">
            <a:extLst>
              <a:ext uri="{FF2B5EF4-FFF2-40B4-BE49-F238E27FC236}">
                <a16:creationId xmlns:a16="http://schemas.microsoft.com/office/drawing/2014/main" id="{24A89A03-66AA-4D50-8F4C-2013A6CBB1FC}"/>
              </a:ext>
            </a:extLst>
          </p:cNvPr>
          <p:cNvSpPr/>
          <p:nvPr/>
        </p:nvSpPr>
        <p:spPr>
          <a:xfrm>
            <a:off x="3425687" y="322401"/>
            <a:ext cx="4238625" cy="62007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BDDD205-8B1B-47D3-A836-BD3F6F67F539}"/>
              </a:ext>
            </a:extLst>
          </p:cNvPr>
          <p:cNvSpPr/>
          <p:nvPr/>
        </p:nvSpPr>
        <p:spPr>
          <a:xfrm>
            <a:off x="7812447" y="314324"/>
            <a:ext cx="4238625" cy="62007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18139F7-C5B6-4D46-AF47-5B7D5C9BDA88}"/>
              </a:ext>
            </a:extLst>
          </p:cNvPr>
          <p:cNvSpPr/>
          <p:nvPr/>
        </p:nvSpPr>
        <p:spPr>
          <a:xfrm>
            <a:off x="3556418" y="2200167"/>
            <a:ext cx="771525" cy="8034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1</a:t>
            </a:r>
          </a:p>
        </p:txBody>
      </p:sp>
      <p:sp>
        <p:nvSpPr>
          <p:cNvPr id="33" name="Oval 32">
            <a:extLst>
              <a:ext uri="{FF2B5EF4-FFF2-40B4-BE49-F238E27FC236}">
                <a16:creationId xmlns:a16="http://schemas.microsoft.com/office/drawing/2014/main" id="{BB3D7B41-0CD5-40F2-BE02-CF72A8C9A984}"/>
              </a:ext>
            </a:extLst>
          </p:cNvPr>
          <p:cNvSpPr/>
          <p:nvPr/>
        </p:nvSpPr>
        <p:spPr>
          <a:xfrm>
            <a:off x="3548794" y="3409126"/>
            <a:ext cx="771525" cy="8034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2</a:t>
            </a:r>
          </a:p>
        </p:txBody>
      </p:sp>
      <p:sp>
        <p:nvSpPr>
          <p:cNvPr id="34" name="Oval 33">
            <a:extLst>
              <a:ext uri="{FF2B5EF4-FFF2-40B4-BE49-F238E27FC236}">
                <a16:creationId xmlns:a16="http://schemas.microsoft.com/office/drawing/2014/main" id="{55EAE4FB-274E-405C-8922-F8144ED70369}"/>
              </a:ext>
            </a:extLst>
          </p:cNvPr>
          <p:cNvSpPr/>
          <p:nvPr/>
        </p:nvSpPr>
        <p:spPr>
          <a:xfrm>
            <a:off x="3558207" y="4717378"/>
            <a:ext cx="771525" cy="8034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3</a:t>
            </a:r>
          </a:p>
        </p:txBody>
      </p:sp>
      <p:sp>
        <p:nvSpPr>
          <p:cNvPr id="36" name="TextBox 35">
            <a:extLst>
              <a:ext uri="{FF2B5EF4-FFF2-40B4-BE49-F238E27FC236}">
                <a16:creationId xmlns:a16="http://schemas.microsoft.com/office/drawing/2014/main" id="{6CF66C6E-14F0-494F-9280-3DEB297FAFE5}"/>
              </a:ext>
            </a:extLst>
          </p:cNvPr>
          <p:cNvSpPr txBox="1"/>
          <p:nvPr/>
        </p:nvSpPr>
        <p:spPr>
          <a:xfrm>
            <a:off x="198495" y="2339377"/>
            <a:ext cx="3139821" cy="1569660"/>
          </a:xfrm>
          <a:prstGeom prst="rect">
            <a:avLst/>
          </a:prstGeom>
          <a:noFill/>
        </p:spPr>
        <p:txBody>
          <a:bodyPr wrap="square" rtlCol="0">
            <a:spAutoFit/>
          </a:bodyPr>
          <a:lstStyle/>
          <a:p>
            <a:r>
              <a:rPr lang="en-GB" sz="4800" b="1" dirty="0">
                <a:solidFill>
                  <a:srgbClr val="0070C0"/>
                </a:solidFill>
                <a:latin typeface="Opensans"/>
              </a:rPr>
              <a:t>How does it work?</a:t>
            </a:r>
          </a:p>
        </p:txBody>
      </p:sp>
      <p:cxnSp>
        <p:nvCxnSpPr>
          <p:cNvPr id="37" name="Straight Connector 36">
            <a:extLst>
              <a:ext uri="{FF2B5EF4-FFF2-40B4-BE49-F238E27FC236}">
                <a16:creationId xmlns:a16="http://schemas.microsoft.com/office/drawing/2014/main" id="{668603FD-B87C-43ED-ABC2-AAD20204052F}"/>
              </a:ext>
            </a:extLst>
          </p:cNvPr>
          <p:cNvCxnSpPr/>
          <p:nvPr/>
        </p:nvCxnSpPr>
        <p:spPr>
          <a:xfrm>
            <a:off x="330411" y="3921638"/>
            <a:ext cx="2068945" cy="0"/>
          </a:xfrm>
          <a:prstGeom prst="line">
            <a:avLst/>
          </a:prstGeom>
          <a:ln w="69850" cmpd="sng">
            <a:solidFill>
              <a:srgbClr val="3ECE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12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6C036-4389-445F-AD9E-2EDEF81848B3}"/>
              </a:ext>
            </a:extLst>
          </p:cNvPr>
          <p:cNvSpPr txBox="1"/>
          <p:nvPr/>
        </p:nvSpPr>
        <p:spPr>
          <a:xfrm>
            <a:off x="8431169" y="394250"/>
            <a:ext cx="3158942" cy="646331"/>
          </a:xfrm>
          <a:prstGeom prst="rect">
            <a:avLst/>
          </a:prstGeom>
          <a:noFill/>
        </p:spPr>
        <p:txBody>
          <a:bodyPr wrap="none" rtlCol="0">
            <a:spAutoFit/>
          </a:bodyPr>
          <a:lstStyle/>
          <a:p>
            <a:pPr marL="285750" indent="-285750">
              <a:buFont typeface="Arial" panose="020B0604020202020204" pitchFamily="34" charset="0"/>
              <a:buChar char="•"/>
            </a:pPr>
            <a:r>
              <a:rPr lang="en-GB" dirty="0"/>
              <a:t>BizTalk Pipeline Components</a:t>
            </a:r>
          </a:p>
          <a:p>
            <a:pPr marL="285750" indent="-285750">
              <a:buFont typeface="Arial" panose="020B0604020202020204" pitchFamily="34" charset="0"/>
              <a:buChar char="•"/>
            </a:pPr>
            <a:r>
              <a:rPr lang="en-GB" dirty="0"/>
              <a:t>.NET SDK</a:t>
            </a:r>
          </a:p>
        </p:txBody>
      </p:sp>
      <p:sp>
        <p:nvSpPr>
          <p:cNvPr id="3" name="TextBox 2">
            <a:extLst>
              <a:ext uri="{FF2B5EF4-FFF2-40B4-BE49-F238E27FC236}">
                <a16:creationId xmlns:a16="http://schemas.microsoft.com/office/drawing/2014/main" id="{4D3CB66C-67E5-418A-9198-43BFBA8A5169}"/>
              </a:ext>
            </a:extLst>
          </p:cNvPr>
          <p:cNvSpPr txBox="1"/>
          <p:nvPr/>
        </p:nvSpPr>
        <p:spPr>
          <a:xfrm>
            <a:off x="237176" y="2289556"/>
            <a:ext cx="4180115" cy="1569660"/>
          </a:xfrm>
          <a:prstGeom prst="rect">
            <a:avLst/>
          </a:prstGeom>
          <a:noFill/>
        </p:spPr>
        <p:txBody>
          <a:bodyPr wrap="square" rtlCol="0">
            <a:spAutoFit/>
          </a:bodyPr>
          <a:lstStyle/>
          <a:p>
            <a:r>
              <a:rPr lang="en-GB" sz="4800" b="1" dirty="0">
                <a:solidFill>
                  <a:srgbClr val="0070C0"/>
                </a:solidFill>
                <a:latin typeface="Opensans"/>
              </a:rPr>
              <a:t>ATOMIC SCOPE</a:t>
            </a:r>
          </a:p>
          <a:p>
            <a:r>
              <a:rPr lang="en-GB" sz="4800" b="1" dirty="0">
                <a:solidFill>
                  <a:srgbClr val="0070C0"/>
                </a:solidFill>
                <a:latin typeface="Opensans"/>
              </a:rPr>
              <a:t>Components</a:t>
            </a:r>
          </a:p>
        </p:txBody>
      </p:sp>
      <p:cxnSp>
        <p:nvCxnSpPr>
          <p:cNvPr id="7" name="Straight Connector 6">
            <a:extLst>
              <a:ext uri="{FF2B5EF4-FFF2-40B4-BE49-F238E27FC236}">
                <a16:creationId xmlns:a16="http://schemas.microsoft.com/office/drawing/2014/main" id="{C1679CB0-6C52-412E-9DC1-516DDFBB5F1C}"/>
              </a:ext>
            </a:extLst>
          </p:cNvPr>
          <p:cNvCxnSpPr/>
          <p:nvPr/>
        </p:nvCxnSpPr>
        <p:spPr>
          <a:xfrm>
            <a:off x="332426" y="3946202"/>
            <a:ext cx="2068945" cy="0"/>
          </a:xfrm>
          <a:prstGeom prst="line">
            <a:avLst/>
          </a:prstGeom>
          <a:ln w="69850" cmpd="sng">
            <a:solidFill>
              <a:srgbClr val="3ECE8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8E55D8-963B-4B13-A9F8-93E36D3CC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107" y="2323644"/>
            <a:ext cx="624368" cy="624368"/>
          </a:xfrm>
          <a:prstGeom prst="rect">
            <a:avLst/>
          </a:prstGeom>
        </p:spPr>
      </p:pic>
      <p:pic>
        <p:nvPicPr>
          <p:cNvPr id="10" name="Picture 9">
            <a:extLst>
              <a:ext uri="{FF2B5EF4-FFF2-40B4-BE49-F238E27FC236}">
                <a16:creationId xmlns:a16="http://schemas.microsoft.com/office/drawing/2014/main" id="{F82180A0-2361-4C2D-A6FE-088A516F3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707" y="1620696"/>
            <a:ext cx="624368" cy="624368"/>
          </a:xfrm>
          <a:prstGeom prst="rect">
            <a:avLst/>
          </a:prstGeom>
        </p:spPr>
      </p:pic>
      <p:sp>
        <p:nvSpPr>
          <p:cNvPr id="11" name="TextBox 10">
            <a:extLst>
              <a:ext uri="{FF2B5EF4-FFF2-40B4-BE49-F238E27FC236}">
                <a16:creationId xmlns:a16="http://schemas.microsoft.com/office/drawing/2014/main" id="{B49F1B4F-37E7-4CE8-BBD4-E23C2AA25A53}"/>
              </a:ext>
            </a:extLst>
          </p:cNvPr>
          <p:cNvSpPr txBox="1"/>
          <p:nvPr/>
        </p:nvSpPr>
        <p:spPr>
          <a:xfrm>
            <a:off x="6554466" y="2446973"/>
            <a:ext cx="1095172" cy="369332"/>
          </a:xfrm>
          <a:prstGeom prst="rect">
            <a:avLst/>
          </a:prstGeom>
          <a:noFill/>
        </p:spPr>
        <p:txBody>
          <a:bodyPr wrap="none" rtlCol="0">
            <a:spAutoFit/>
          </a:bodyPr>
          <a:lstStyle/>
          <a:p>
            <a:r>
              <a:rPr lang="en-GB" dirty="0">
                <a:solidFill>
                  <a:schemeClr val="bg2">
                    <a:lumMod val="50000"/>
                  </a:schemeClr>
                </a:solidFill>
              </a:rPr>
              <a:t>Functions</a:t>
            </a:r>
          </a:p>
        </p:txBody>
      </p:sp>
      <p:sp>
        <p:nvSpPr>
          <p:cNvPr id="12" name="TextBox 11">
            <a:extLst>
              <a:ext uri="{FF2B5EF4-FFF2-40B4-BE49-F238E27FC236}">
                <a16:creationId xmlns:a16="http://schemas.microsoft.com/office/drawing/2014/main" id="{8371962E-1F12-43A7-A618-B1F8591733BE}"/>
              </a:ext>
            </a:extLst>
          </p:cNvPr>
          <p:cNvSpPr txBox="1"/>
          <p:nvPr/>
        </p:nvSpPr>
        <p:spPr>
          <a:xfrm>
            <a:off x="6554466" y="1748214"/>
            <a:ext cx="1182183" cy="369332"/>
          </a:xfrm>
          <a:prstGeom prst="rect">
            <a:avLst/>
          </a:prstGeom>
          <a:noFill/>
        </p:spPr>
        <p:txBody>
          <a:bodyPr wrap="square" rtlCol="0">
            <a:spAutoFit/>
          </a:bodyPr>
          <a:lstStyle/>
          <a:p>
            <a:r>
              <a:rPr lang="en-GB" dirty="0">
                <a:solidFill>
                  <a:schemeClr val="bg2">
                    <a:lumMod val="50000"/>
                  </a:schemeClr>
                </a:solidFill>
              </a:rPr>
              <a:t>Logic Apps</a:t>
            </a:r>
          </a:p>
        </p:txBody>
      </p:sp>
      <p:pic>
        <p:nvPicPr>
          <p:cNvPr id="13" name="Picture 12">
            <a:extLst>
              <a:ext uri="{FF2B5EF4-FFF2-40B4-BE49-F238E27FC236}">
                <a16:creationId xmlns:a16="http://schemas.microsoft.com/office/drawing/2014/main" id="{8B223F7C-91D7-4D03-9480-809D67070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657" y="227967"/>
            <a:ext cx="2004494" cy="1067527"/>
          </a:xfrm>
          <a:prstGeom prst="rect">
            <a:avLst/>
          </a:prstGeom>
        </p:spPr>
      </p:pic>
      <p:pic>
        <p:nvPicPr>
          <p:cNvPr id="14" name="Picture 13">
            <a:extLst>
              <a:ext uri="{FF2B5EF4-FFF2-40B4-BE49-F238E27FC236}">
                <a16:creationId xmlns:a16="http://schemas.microsoft.com/office/drawing/2014/main" id="{61774EF9-1AEE-49C8-9575-7F0D45E1D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551" y="3107617"/>
            <a:ext cx="510679" cy="510679"/>
          </a:xfrm>
          <a:prstGeom prst="rect">
            <a:avLst/>
          </a:prstGeom>
        </p:spPr>
      </p:pic>
      <p:sp>
        <p:nvSpPr>
          <p:cNvPr id="15" name="TextBox 14">
            <a:extLst>
              <a:ext uri="{FF2B5EF4-FFF2-40B4-BE49-F238E27FC236}">
                <a16:creationId xmlns:a16="http://schemas.microsoft.com/office/drawing/2014/main" id="{4E6D6C78-F1A4-46A1-9CCE-AA554DCED183}"/>
              </a:ext>
            </a:extLst>
          </p:cNvPr>
          <p:cNvSpPr txBox="1"/>
          <p:nvPr/>
        </p:nvSpPr>
        <p:spPr>
          <a:xfrm>
            <a:off x="6554466" y="3149392"/>
            <a:ext cx="1377813" cy="369332"/>
          </a:xfrm>
          <a:prstGeom prst="rect">
            <a:avLst/>
          </a:prstGeom>
          <a:noFill/>
        </p:spPr>
        <p:txBody>
          <a:bodyPr wrap="none" rtlCol="0">
            <a:spAutoFit/>
          </a:bodyPr>
          <a:lstStyle/>
          <a:p>
            <a:r>
              <a:rPr lang="en-GB" dirty="0">
                <a:solidFill>
                  <a:schemeClr val="bg2">
                    <a:lumMod val="50000"/>
                  </a:schemeClr>
                </a:solidFill>
              </a:rPr>
              <a:t>App Services</a:t>
            </a:r>
          </a:p>
        </p:txBody>
      </p:sp>
      <p:cxnSp>
        <p:nvCxnSpPr>
          <p:cNvPr id="20" name="Straight Connector 19">
            <a:extLst>
              <a:ext uri="{FF2B5EF4-FFF2-40B4-BE49-F238E27FC236}">
                <a16:creationId xmlns:a16="http://schemas.microsoft.com/office/drawing/2014/main" id="{DD83B244-2B5F-43F2-A403-06B21C3622B9}"/>
              </a:ext>
            </a:extLst>
          </p:cNvPr>
          <p:cNvCxnSpPr>
            <a:cxnSpLocks/>
          </p:cNvCxnSpPr>
          <p:nvPr/>
        </p:nvCxnSpPr>
        <p:spPr>
          <a:xfrm>
            <a:off x="8208372" y="394250"/>
            <a:ext cx="0" cy="64633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085EFC-319C-43B4-90D1-F241C6807D16}"/>
              </a:ext>
            </a:extLst>
          </p:cNvPr>
          <p:cNvCxnSpPr>
            <a:cxnSpLocks/>
          </p:cNvCxnSpPr>
          <p:nvPr/>
        </p:nvCxnSpPr>
        <p:spPr>
          <a:xfrm flipH="1">
            <a:off x="8240588" y="1620696"/>
            <a:ext cx="1" cy="19976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0CBAD7-2859-4E44-BD51-3FAE023F6D67}"/>
              </a:ext>
            </a:extLst>
          </p:cNvPr>
          <p:cNvSpPr txBox="1"/>
          <p:nvPr/>
        </p:nvSpPr>
        <p:spPr>
          <a:xfrm>
            <a:off x="8431169" y="2216192"/>
            <a:ext cx="2509156" cy="369332"/>
          </a:xfrm>
          <a:prstGeom prst="rect">
            <a:avLst/>
          </a:prstGeom>
          <a:noFill/>
        </p:spPr>
        <p:txBody>
          <a:bodyPr wrap="square" rtlCol="0">
            <a:spAutoFit/>
          </a:bodyPr>
          <a:lstStyle/>
          <a:p>
            <a:pPr marL="285750" indent="-285750">
              <a:buFont typeface="Arial" panose="020B0604020202020204" pitchFamily="34" charset="0"/>
              <a:buChar char="•"/>
            </a:pPr>
            <a:r>
              <a:rPr lang="en-GB" dirty="0"/>
              <a:t>REST API</a:t>
            </a:r>
          </a:p>
        </p:txBody>
      </p:sp>
      <p:pic>
        <p:nvPicPr>
          <p:cNvPr id="31" name="Graphic 30" descr="Laptop">
            <a:extLst>
              <a:ext uri="{FF2B5EF4-FFF2-40B4-BE49-F238E27FC236}">
                <a16:creationId xmlns:a16="http://schemas.microsoft.com/office/drawing/2014/main" id="{2D9C34BB-4C6B-44B0-AB2F-B70572E900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8071" y="4617247"/>
            <a:ext cx="1928578" cy="1928578"/>
          </a:xfrm>
          <a:prstGeom prst="rect">
            <a:avLst/>
          </a:prstGeom>
        </p:spPr>
      </p:pic>
      <p:sp>
        <p:nvSpPr>
          <p:cNvPr id="35" name="TextBox 34">
            <a:extLst>
              <a:ext uri="{FF2B5EF4-FFF2-40B4-BE49-F238E27FC236}">
                <a16:creationId xmlns:a16="http://schemas.microsoft.com/office/drawing/2014/main" id="{222280A4-BB93-41ED-897E-69FF62A60572}"/>
              </a:ext>
            </a:extLst>
          </p:cNvPr>
          <p:cNvSpPr txBox="1"/>
          <p:nvPr/>
        </p:nvSpPr>
        <p:spPr>
          <a:xfrm>
            <a:off x="5686828" y="6218560"/>
            <a:ext cx="2416901" cy="369332"/>
          </a:xfrm>
          <a:prstGeom prst="rect">
            <a:avLst/>
          </a:prstGeom>
          <a:noFill/>
        </p:spPr>
        <p:txBody>
          <a:bodyPr wrap="square" rtlCol="0">
            <a:spAutoFit/>
          </a:bodyPr>
          <a:lstStyle/>
          <a:p>
            <a:r>
              <a:rPr lang="en-GB" dirty="0"/>
              <a:t>Modern Web Interface</a:t>
            </a:r>
          </a:p>
        </p:txBody>
      </p:sp>
      <p:pic>
        <p:nvPicPr>
          <p:cNvPr id="39" name="Graphic 38" descr="Tools">
            <a:extLst>
              <a:ext uri="{FF2B5EF4-FFF2-40B4-BE49-F238E27FC236}">
                <a16:creationId xmlns:a16="http://schemas.microsoft.com/office/drawing/2014/main" id="{3461A471-2479-4C66-A66E-14E5693E37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5919" y="4103569"/>
            <a:ext cx="522180" cy="522180"/>
          </a:xfrm>
          <a:prstGeom prst="rect">
            <a:avLst/>
          </a:prstGeom>
        </p:spPr>
      </p:pic>
      <p:sp>
        <p:nvSpPr>
          <p:cNvPr id="40" name="TextBox 39">
            <a:extLst>
              <a:ext uri="{FF2B5EF4-FFF2-40B4-BE49-F238E27FC236}">
                <a16:creationId xmlns:a16="http://schemas.microsoft.com/office/drawing/2014/main" id="{5D6682BB-195D-482B-8DC6-630BA76B1417}"/>
              </a:ext>
            </a:extLst>
          </p:cNvPr>
          <p:cNvSpPr txBox="1"/>
          <p:nvPr/>
        </p:nvSpPr>
        <p:spPr>
          <a:xfrm>
            <a:off x="6697341" y="4179993"/>
            <a:ext cx="950901" cy="369332"/>
          </a:xfrm>
          <a:prstGeom prst="rect">
            <a:avLst/>
          </a:prstGeom>
          <a:noFill/>
        </p:spPr>
        <p:txBody>
          <a:bodyPr wrap="none" rtlCol="0">
            <a:spAutoFit/>
          </a:bodyPr>
          <a:lstStyle/>
          <a:p>
            <a:r>
              <a:rPr lang="en-GB" dirty="0">
                <a:solidFill>
                  <a:schemeClr val="bg2">
                    <a:lumMod val="50000"/>
                  </a:schemeClr>
                </a:solidFill>
              </a:rPr>
              <a:t>Custom </a:t>
            </a:r>
          </a:p>
        </p:txBody>
      </p:sp>
      <p:cxnSp>
        <p:nvCxnSpPr>
          <p:cNvPr id="41" name="Straight Connector 40">
            <a:extLst>
              <a:ext uri="{FF2B5EF4-FFF2-40B4-BE49-F238E27FC236}">
                <a16:creationId xmlns:a16="http://schemas.microsoft.com/office/drawing/2014/main" id="{D0569CB1-6FD8-4D80-91EA-2367EE9C824B}"/>
              </a:ext>
            </a:extLst>
          </p:cNvPr>
          <p:cNvCxnSpPr>
            <a:cxnSpLocks/>
          </p:cNvCxnSpPr>
          <p:nvPr/>
        </p:nvCxnSpPr>
        <p:spPr>
          <a:xfrm>
            <a:off x="8235961" y="4179993"/>
            <a:ext cx="0" cy="4457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FA38F63-C6F4-4934-A982-9EE29A8B048C}"/>
              </a:ext>
            </a:extLst>
          </p:cNvPr>
          <p:cNvSpPr txBox="1"/>
          <p:nvPr/>
        </p:nvSpPr>
        <p:spPr>
          <a:xfrm>
            <a:off x="8431169" y="4060416"/>
            <a:ext cx="3090054" cy="646331"/>
          </a:xfrm>
          <a:prstGeom prst="rect">
            <a:avLst/>
          </a:prstGeom>
          <a:noFill/>
        </p:spPr>
        <p:txBody>
          <a:bodyPr wrap="square" rtlCol="0">
            <a:spAutoFit/>
          </a:bodyPr>
          <a:lstStyle/>
          <a:p>
            <a:pPr marL="285750" indent="-285750">
              <a:buFont typeface="Arial" panose="020B0604020202020204" pitchFamily="34" charset="0"/>
              <a:buChar char="•"/>
            </a:pPr>
            <a:r>
              <a:rPr lang="en-GB" dirty="0"/>
              <a:t>.NET SDK</a:t>
            </a:r>
          </a:p>
          <a:p>
            <a:pPr marL="285750" indent="-285750">
              <a:buFont typeface="Arial" panose="020B0604020202020204" pitchFamily="34" charset="0"/>
              <a:buChar char="•"/>
            </a:pPr>
            <a:r>
              <a:rPr lang="en-GB" dirty="0"/>
              <a:t>REST API</a:t>
            </a:r>
          </a:p>
        </p:txBody>
      </p:sp>
      <p:pic>
        <p:nvPicPr>
          <p:cNvPr id="47" name="Graphic 46" descr="Database">
            <a:extLst>
              <a:ext uri="{FF2B5EF4-FFF2-40B4-BE49-F238E27FC236}">
                <a16:creationId xmlns:a16="http://schemas.microsoft.com/office/drawing/2014/main" id="{F9A419AE-074D-43EA-B190-AB41AB28B5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74606" y="5083574"/>
            <a:ext cx="995924" cy="995924"/>
          </a:xfrm>
          <a:prstGeom prst="rect">
            <a:avLst/>
          </a:prstGeom>
        </p:spPr>
      </p:pic>
      <p:pic>
        <p:nvPicPr>
          <p:cNvPr id="49" name="Graphic 48" descr="Bar chart">
            <a:extLst>
              <a:ext uri="{FF2B5EF4-FFF2-40B4-BE49-F238E27FC236}">
                <a16:creationId xmlns:a16="http://schemas.microsoft.com/office/drawing/2014/main" id="{31E9C766-913A-46C9-94FD-16156968BA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71788" y="5522901"/>
            <a:ext cx="280141" cy="280141"/>
          </a:xfrm>
          <a:prstGeom prst="rect">
            <a:avLst/>
          </a:prstGeom>
        </p:spPr>
      </p:pic>
      <p:pic>
        <p:nvPicPr>
          <p:cNvPr id="51" name="Graphic 50" descr="Downward trend">
            <a:extLst>
              <a:ext uri="{FF2B5EF4-FFF2-40B4-BE49-F238E27FC236}">
                <a16:creationId xmlns:a16="http://schemas.microsoft.com/office/drawing/2014/main" id="{739EEEDB-CCA8-4B71-8A56-D47F96DE02F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04515" y="5505525"/>
            <a:ext cx="280141" cy="280141"/>
          </a:xfrm>
          <a:prstGeom prst="rect">
            <a:avLst/>
          </a:prstGeom>
        </p:spPr>
      </p:pic>
      <p:pic>
        <p:nvPicPr>
          <p:cNvPr id="53" name="Graphic 52" descr="Upward trend">
            <a:extLst>
              <a:ext uri="{FF2B5EF4-FFF2-40B4-BE49-F238E27FC236}">
                <a16:creationId xmlns:a16="http://schemas.microsoft.com/office/drawing/2014/main" id="{CD4AF172-1BA4-44FF-9C3E-CE1D1F24A1D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74325" y="5524535"/>
            <a:ext cx="280141" cy="280141"/>
          </a:xfrm>
          <a:prstGeom prst="rect">
            <a:avLst/>
          </a:prstGeom>
        </p:spPr>
      </p:pic>
      <p:pic>
        <p:nvPicPr>
          <p:cNvPr id="55" name="Graphic 54" descr="Playbook">
            <a:extLst>
              <a:ext uri="{FF2B5EF4-FFF2-40B4-BE49-F238E27FC236}">
                <a16:creationId xmlns:a16="http://schemas.microsoft.com/office/drawing/2014/main" id="{E2E20B3D-B57A-4740-8BE6-8123DAD76F6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961981" y="5199430"/>
            <a:ext cx="280141" cy="280141"/>
          </a:xfrm>
          <a:prstGeom prst="rect">
            <a:avLst/>
          </a:prstGeom>
        </p:spPr>
      </p:pic>
      <p:pic>
        <p:nvPicPr>
          <p:cNvPr id="57" name="Graphic 56" descr="Pie chart">
            <a:extLst>
              <a:ext uri="{FF2B5EF4-FFF2-40B4-BE49-F238E27FC236}">
                <a16:creationId xmlns:a16="http://schemas.microsoft.com/office/drawing/2014/main" id="{6547BF94-D448-455A-8975-583930899B3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22171" y="5226859"/>
            <a:ext cx="280141" cy="280141"/>
          </a:xfrm>
          <a:prstGeom prst="rect">
            <a:avLst/>
          </a:prstGeom>
        </p:spPr>
      </p:pic>
      <p:pic>
        <p:nvPicPr>
          <p:cNvPr id="59" name="Graphic 58" descr="Table">
            <a:extLst>
              <a:ext uri="{FF2B5EF4-FFF2-40B4-BE49-F238E27FC236}">
                <a16:creationId xmlns:a16="http://schemas.microsoft.com/office/drawing/2014/main" id="{ACBA02A3-2F58-4EAE-A4F1-1AFC3DFDEC4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74325" y="5226860"/>
            <a:ext cx="280141" cy="280141"/>
          </a:xfrm>
          <a:prstGeom prst="rect">
            <a:avLst/>
          </a:prstGeom>
        </p:spPr>
      </p:pic>
      <p:pic>
        <p:nvPicPr>
          <p:cNvPr id="60" name="Graphic 59" descr="Database">
            <a:extLst>
              <a:ext uri="{FF2B5EF4-FFF2-40B4-BE49-F238E27FC236}">
                <a16:creationId xmlns:a16="http://schemas.microsoft.com/office/drawing/2014/main" id="{1489EFE5-BAF9-4B51-9414-A7DB6C197D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72189" y="5083574"/>
            <a:ext cx="995924" cy="995924"/>
          </a:xfrm>
          <a:prstGeom prst="rect">
            <a:avLst/>
          </a:prstGeom>
        </p:spPr>
      </p:pic>
      <p:cxnSp>
        <p:nvCxnSpPr>
          <p:cNvPr id="62" name="Straight Arrow Connector 61">
            <a:extLst>
              <a:ext uri="{FF2B5EF4-FFF2-40B4-BE49-F238E27FC236}">
                <a16:creationId xmlns:a16="http://schemas.microsoft.com/office/drawing/2014/main" id="{DDFF1B90-7915-4EA5-BA77-197CFEB66BBC}"/>
              </a:ext>
            </a:extLst>
          </p:cNvPr>
          <p:cNvCxnSpPr>
            <a:stCxn id="47" idx="1"/>
            <a:endCxn id="31" idx="3"/>
          </p:cNvCxnSpPr>
          <p:nvPr/>
        </p:nvCxnSpPr>
        <p:spPr>
          <a:xfrm flipH="1">
            <a:off x="7736649" y="5581536"/>
            <a:ext cx="1437957"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EB2D22D-64E4-46CB-B8FF-95E481987E52}"/>
              </a:ext>
            </a:extLst>
          </p:cNvPr>
          <p:cNvSpPr txBox="1"/>
          <p:nvPr/>
        </p:nvSpPr>
        <p:spPr>
          <a:xfrm>
            <a:off x="9174606" y="6185109"/>
            <a:ext cx="2164688" cy="369332"/>
          </a:xfrm>
          <a:prstGeom prst="rect">
            <a:avLst/>
          </a:prstGeom>
          <a:noFill/>
        </p:spPr>
        <p:txBody>
          <a:bodyPr wrap="square" rtlCol="0">
            <a:spAutoFit/>
          </a:bodyPr>
          <a:lstStyle/>
          <a:p>
            <a:r>
              <a:rPr lang="en-GB" dirty="0"/>
              <a:t>Persistent Data Store</a:t>
            </a:r>
          </a:p>
        </p:txBody>
      </p:sp>
      <p:sp>
        <p:nvSpPr>
          <p:cNvPr id="68" name="Rectangle 67">
            <a:extLst>
              <a:ext uri="{FF2B5EF4-FFF2-40B4-BE49-F238E27FC236}">
                <a16:creationId xmlns:a16="http://schemas.microsoft.com/office/drawing/2014/main" id="{290AA14A-EE57-4357-B827-57BC2267424F}"/>
              </a:ext>
            </a:extLst>
          </p:cNvPr>
          <p:cNvSpPr/>
          <p:nvPr/>
        </p:nvSpPr>
        <p:spPr>
          <a:xfrm>
            <a:off x="5432091" y="169000"/>
            <a:ext cx="6283466" cy="65270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841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2939</TotalTime>
  <Words>564</Words>
  <Application>Microsoft Office PowerPoint</Application>
  <PresentationFormat>Widescreen</PresentationFormat>
  <Paragraphs>75</Paragraphs>
  <Slides>13</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Calibri</vt:lpstr>
      <vt:lpstr>Calibri Light</vt:lpstr>
      <vt:lpstr>Karla</vt:lpstr>
      <vt:lpstr>Lato</vt:lpstr>
      <vt:lpstr>Montserrat</vt:lpstr>
      <vt:lpstr>Opensans</vt:lpstr>
      <vt:lpstr>Poppins</vt:lpstr>
      <vt:lpstr>Poppins SemiBold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 A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Mohan Nagaraj</dc:creator>
  <cp:lastModifiedBy>Saravana Kumar</cp:lastModifiedBy>
  <cp:revision>102</cp:revision>
  <dcterms:created xsi:type="dcterms:W3CDTF">2018-05-23T05:21:54Z</dcterms:created>
  <dcterms:modified xsi:type="dcterms:W3CDTF">2018-06-14T08:56:05Z</dcterms:modified>
</cp:coreProperties>
</file>